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43" r:id="rId11"/>
    <p:sldId id="338" r:id="rId12"/>
    <p:sldId id="322" r:id="rId13"/>
    <p:sldId id="339" r:id="rId14"/>
    <p:sldId id="340" r:id="rId15"/>
    <p:sldId id="341" r:id="rId16"/>
    <p:sldId id="327" r:id="rId17"/>
    <p:sldId id="342" r:id="rId18"/>
    <p:sldId id="344" r:id="rId19"/>
    <p:sldId id="345" r:id="rId20"/>
    <p:sldId id="346" r:id="rId21"/>
    <p:sldId id="347" r:id="rId22"/>
    <p:sldId id="348" r:id="rId23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18"/>
    <a:srgbClr val="00CC00"/>
    <a:srgbClr val="FF66FF"/>
    <a:srgbClr val="000000"/>
    <a:srgbClr val="DDDDDD"/>
    <a:srgbClr val="D9F000"/>
    <a:srgbClr val="00A41B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-8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5ADB8FB3-9CE5-4F93-AE4D-9CC6E1B9CAD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2906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B98B6-8AD1-478C-AC9A-5A656E085D1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528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EBD4-6333-4486-820C-D14C0D39A75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8366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1EC04-C49F-4DE5-9FC2-6F67CD07D2C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224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9B3CC-390B-491F-875D-469C942E1FE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341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1F5DC-534B-4C66-9A84-7E395FFC34B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0436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74AF8-69DF-449B-9D47-D3FD8977140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1066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D948A-EB7F-4E48-ABB4-14A0487AFBD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549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371E-2E5E-4812-8D0C-3D33D8397DC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9565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3439-8FF6-42F7-AD7D-590BE708273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891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4DC78-6E12-4F0A-B521-6B7F583125F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777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FCAC4-E836-48ED-938D-00B9A53890C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4602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F11D9897-BA00-4D3A-AE80-23CDC111393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5" y="228600"/>
            <a:ext cx="8763000" cy="838200"/>
          </a:xfrm>
        </p:spPr>
        <p:txBody>
          <a:bodyPr lIns="0" tIns="0" rIns="0" bIns="0"/>
          <a:lstStyle/>
          <a:p>
            <a:pPr eaLnBrk="1" hangingPunct="1"/>
            <a:r>
              <a:rPr lang="pt-BR" altLang="pt-BR" sz="3200" dirty="0" smtClean="0">
                <a:solidFill>
                  <a:schemeClr val="tx1"/>
                </a:solidFill>
                <a:latin typeface="Arial" charset="0"/>
              </a:rPr>
              <a:t>EQUILÍBRIO DE FASES - MELHORAMENTOS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219200"/>
            <a:ext cx="8534400" cy="3505200"/>
          </a:xfrm>
        </p:spPr>
        <p:txBody>
          <a:bodyPr/>
          <a:lstStyle/>
          <a:p>
            <a:pPr marL="1047750" indent="-1047750" algn="just" eaLnBrk="1" hangingPunct="1"/>
            <a:r>
              <a:rPr lang="pt-BR" altLang="pt-BR" sz="2800" dirty="0" smtClean="0">
                <a:solidFill>
                  <a:schemeClr val="tx2"/>
                </a:solidFill>
                <a:latin typeface="Arial" charset="0"/>
              </a:rPr>
              <a:t>Foco: Melhoramento na modelagem do equilíbrio de fases, pela correção da não-idealidade do vapor e modelando propriedades de líquidos com equações de estado Utilizando como material de apoio os capítulos 11 e 14 do livro Introdução à Termodinâmica da Engenharia Química, Smith, van </a:t>
            </a:r>
            <a:r>
              <a:rPr lang="pt-BR" altLang="pt-BR" sz="2800" dirty="0" err="1" smtClean="0">
                <a:solidFill>
                  <a:schemeClr val="tx2"/>
                </a:solidFill>
                <a:latin typeface="Arial" charset="0"/>
              </a:rPr>
              <a:t>Ness</a:t>
            </a:r>
            <a:r>
              <a:rPr lang="pt-BR" altLang="pt-BR" sz="2800" dirty="0" smtClean="0">
                <a:solidFill>
                  <a:schemeClr val="tx2"/>
                </a:solidFill>
                <a:latin typeface="Arial" charset="0"/>
              </a:rPr>
              <a:t> e </a:t>
            </a:r>
            <a:r>
              <a:rPr lang="pt-BR" altLang="pt-BR" sz="2800" dirty="0" err="1" smtClean="0">
                <a:solidFill>
                  <a:schemeClr val="tx2"/>
                </a:solidFill>
                <a:latin typeface="Arial" charset="0"/>
              </a:rPr>
              <a:t>Abbott</a:t>
            </a:r>
            <a:r>
              <a:rPr lang="pt-BR" altLang="pt-BR" sz="2800" dirty="0" smtClean="0">
                <a:solidFill>
                  <a:schemeClr val="tx2"/>
                </a:solidFill>
                <a:latin typeface="Arial" charset="0"/>
              </a:rPr>
              <a:t>, LTC, 7ª edição.</a:t>
            </a:r>
          </a:p>
        </p:txBody>
      </p:sp>
      <p:sp>
        <p:nvSpPr>
          <p:cNvPr id="2052" name="Text Box 46"/>
          <p:cNvSpPr txBox="1">
            <a:spLocks noChangeArrowheads="1"/>
          </p:cNvSpPr>
          <p:nvPr/>
        </p:nvSpPr>
        <p:spPr bwMode="auto">
          <a:xfrm>
            <a:off x="228600" y="5168205"/>
            <a:ext cx="8686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b="0" dirty="0" smtClean="0">
                <a:solidFill>
                  <a:srgbClr val="00A41B"/>
                </a:solidFill>
                <a:latin typeface="Arial" charset="0"/>
              </a:rPr>
              <a:t>Resultado esperado: descrever melhor o equilíbrio líquido-vapor em pressões moderadas a altas, assim como calcular propriedades de líquidos expandidos. </a:t>
            </a:r>
            <a:endParaRPr lang="pt-BR" altLang="pt-BR" sz="2800" b="0" dirty="0">
              <a:solidFill>
                <a:srgbClr val="00A41B"/>
              </a:solidFill>
              <a:latin typeface="Arial" charset="0"/>
            </a:endParaRPr>
          </a:p>
        </p:txBody>
      </p:sp>
      <p:sp>
        <p:nvSpPr>
          <p:cNvPr id="2053" name="Rectangle 74"/>
          <p:cNvSpPr>
            <a:spLocks noChangeArrowheads="1"/>
          </p:cNvSpPr>
          <p:nvPr/>
        </p:nvSpPr>
        <p:spPr bwMode="auto">
          <a:xfrm>
            <a:off x="12700" y="12700"/>
            <a:ext cx="9109075" cy="6823075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8" name="Rectangl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152400" y="76200"/>
                <a:ext cx="8839200" cy="609600"/>
              </a:xfrm>
            </p:spPr>
            <p:txBody>
              <a:bodyPr lIns="0" tIns="0" rIns="0" bIns="0"/>
              <a:lstStyle/>
              <a:p>
                <a:pPr eaLnBrk="1" hangingPunct="1"/>
                <a:r>
                  <a:rPr lang="pt-BR" altLang="pt-BR" sz="2800" dirty="0" smtClean="0">
                    <a:solidFill>
                      <a:schemeClr val="tx1"/>
                    </a:solidFill>
                    <a:latin typeface="Arial" charset="0"/>
                  </a:rPr>
                  <a:t>Cálculo 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pt-BR" altLang="pt-BR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pt-BR" altLang="pt-BR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sup>
                    </m:sSubSup>
                  </m:oMath>
                </a14:m>
                <a:r>
                  <a:rPr lang="pt-BR" altLang="pt-BR" sz="2800" dirty="0" smtClean="0">
                    <a:solidFill>
                      <a:schemeClr val="tx1"/>
                    </a:solidFill>
                    <a:latin typeface="Arial" charset="0"/>
                  </a:rPr>
                  <a:t> 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pt-BR" altLang="pt-BR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𝑠𝑎𝑡</m:t>
                        </m:r>
                      </m:sup>
                    </m:sSubSup>
                  </m:oMath>
                </a14:m>
                <a:endParaRPr lang="pt-BR" altLang="pt-BR" sz="2800" dirty="0" smtClean="0">
                  <a:solidFill>
                    <a:schemeClr val="tx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945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" y="76200"/>
                <a:ext cx="8839200" cy="609600"/>
              </a:xfrm>
              <a:blipFill rotWithShape="1">
                <a:blip r:embed="rId2"/>
                <a:stretch>
                  <a:fillRect t="-2000" b="-21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Rectangle 11"/>
              <p:cNvSpPr>
                <a:spLocks noChangeArrowheads="1"/>
              </p:cNvSpPr>
              <p:nvPr/>
            </p:nvSpPr>
            <p:spPr bwMode="auto">
              <a:xfrm>
                <a:off x="76200" y="685800"/>
                <a:ext cx="8943975" cy="609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numCol="1" anchor="t" anchorCtr="0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/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Como obter os coeficientes cruzados,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? Pitzer:</a:t>
                </a:r>
              </a:p>
              <a:p>
                <a:pPr algn="just" eaLnBrk="1" hangingPunct="1"/>
                <a:endParaRPr lang="pt-BR" altLang="pt-BR" sz="1100" b="0" dirty="0" smtClean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  <m:sup/>
                      </m:sSubSup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0,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  <m:sup/>
                          </m:sSubSup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1,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; </m:t>
                      </m:r>
                    </m:oMath>
                  </m:oMathPara>
                </a14:m>
                <a:endParaRPr lang="pt-BR" altLang="pt-BR" sz="2800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algn="just" eaLnBrk="1" hangingPunct="1"/>
                <a:endParaRPr lang="pt-BR" altLang="pt-BR" sz="1200" b="0" dirty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0,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  <m:sup/>
                      </m:sSubSup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=0,083−</m:t>
                      </m:r>
                      <m:f>
                        <m:f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0,422</m:t>
                          </m:r>
                        </m:num>
                        <m:den>
                          <m:sSubSup>
                            <m:sSubSup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1,6</m:t>
                              </m:r>
                            </m:sup>
                          </m:sSubSup>
                        </m:den>
                      </m:f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sSubSup>
                        <m:sSubSup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1,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  <m:sup/>
                      </m:sSubSup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=0,139−</m:t>
                      </m:r>
                      <m:f>
                        <m:f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0,172</m:t>
                          </m:r>
                        </m:num>
                        <m:den>
                          <m:sSubSup>
                            <m:sSubSup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4,2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 altLang="pt-BR" sz="2800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algn="just" eaLnBrk="1" hangingPunct="1"/>
                <a:endParaRPr lang="pt-BR" altLang="pt-BR" sz="1100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; </m:t>
                      </m:r>
                      <m:sSub>
                        <m:sSub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altLang="pt-BR" sz="2800" b="0" dirty="0" smtClean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rad>
                      <m:d>
                        <m:dPr>
                          <m:ctrlP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; </m:t>
                      </m:r>
                      <m:sSub>
                        <m:sSub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altLang="pt-BR" sz="2800" b="0" dirty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altLang="pt-BR" sz="2800" b="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BR" altLang="pt-BR" sz="2800" b="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altLang="pt-BR" sz="2800" b="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t-BR" altLang="pt-BR" sz="2800" b="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  <m:r>
                                        <a:rPr lang="pt-BR" altLang="pt-BR" sz="2800" b="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pt-BR" altLang="pt-BR" sz="2800" b="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pt-BR" altLang="pt-BR" sz="28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BR" altLang="pt-BR" sz="28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pt-BR" altLang="pt-BR" sz="28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p>
                                  </m:sSubSup>
                                  <m:r>
                                    <a:rPr lang="pt-BR" altLang="pt-BR" sz="2800" b="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pt-BR" altLang="pt-BR" sz="2800" b="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altLang="pt-BR" sz="2800" b="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t-BR" altLang="pt-BR" sz="2800" b="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  <m:r>
                                        <a:rPr lang="pt-BR" altLang="pt-BR" sz="2800" b="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pt-BR" altLang="pt-BR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pt-BR" altLang="pt-BR" sz="28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BR" altLang="pt-BR" sz="28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pt-BR" altLang="pt-BR" sz="28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p>
                                  </m:sSubSup>
                                </m:num>
                                <m:den>
                                  <m:r>
                                    <a:rPr lang="pt-BR" altLang="pt-BR" sz="2800" b="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altLang="pt-BR" sz="2800" b="0" dirty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/>
                <a:endParaRPr lang="pt-BR" altLang="pt-BR" sz="2800" b="0" dirty="0">
                  <a:solidFill>
                    <a:srgbClr val="008E18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9461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685800"/>
                <a:ext cx="8943975" cy="6096000"/>
              </a:xfrm>
              <a:prstGeom prst="rect">
                <a:avLst/>
              </a:prstGeom>
              <a:blipFill rotWithShape="1">
                <a:blip r:embed="rId3"/>
                <a:stretch>
                  <a:fillRect l="-2454" t="-19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560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8" name="Rectangl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152400" y="76200"/>
                <a:ext cx="8839200" cy="609600"/>
              </a:xfrm>
            </p:spPr>
            <p:txBody>
              <a:bodyPr lIns="0" tIns="0" rIns="0" bIns="0"/>
              <a:lstStyle/>
              <a:p>
                <a:pPr eaLnBrk="1" hangingPunct="1"/>
                <a:r>
                  <a:rPr lang="pt-BR" altLang="pt-BR" sz="2800" dirty="0" smtClean="0">
                    <a:solidFill>
                      <a:srgbClr val="008E18"/>
                    </a:solidFill>
                    <a:latin typeface="Arial" charset="0"/>
                  </a:rPr>
                  <a:t>Cálculo 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i="1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pt-BR" altLang="pt-BR" sz="2800" i="1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800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pt-BR" altLang="pt-BR" sz="2800">
                            <a:solidFill>
                              <a:srgbClr val="008E18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>
                            <a:solidFill>
                              <a:srgbClr val="008E18"/>
                            </a:solidFill>
                            <a:latin typeface="Cambria Math"/>
                          </a:rPr>
                          <m:t>𝑉</m:t>
                        </m:r>
                      </m:sup>
                    </m:sSubSup>
                  </m:oMath>
                </a14:m>
                <a:r>
                  <a:rPr lang="pt-BR" altLang="pt-BR" sz="2800" dirty="0">
                    <a:solidFill>
                      <a:srgbClr val="008E18"/>
                    </a:solidFill>
                    <a:latin typeface="Arial" charset="0"/>
                  </a:rPr>
                  <a:t> 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i="1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>
                            <a:solidFill>
                              <a:srgbClr val="008E18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pt-BR" altLang="pt-BR" sz="2800">
                            <a:solidFill>
                              <a:srgbClr val="008E18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>
                            <a:solidFill>
                              <a:srgbClr val="008E18"/>
                            </a:solidFill>
                            <a:latin typeface="Cambria Math"/>
                          </a:rPr>
                          <m:t>𝑠𝑎𝑡</m:t>
                        </m:r>
                      </m:sup>
                    </m:sSubSup>
                  </m:oMath>
                </a14:m>
                <a:endParaRPr lang="pt-BR" altLang="pt-BR" sz="2800" dirty="0" smtClean="0">
                  <a:solidFill>
                    <a:srgbClr val="008E18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945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" y="76200"/>
                <a:ext cx="8839200" cy="609600"/>
              </a:xfrm>
              <a:blipFill rotWithShape="1">
                <a:blip r:embed="rId2"/>
                <a:stretch>
                  <a:fillRect t="-2000" b="-21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Rectangle 11"/>
              <p:cNvSpPr>
                <a:spLocks noChangeArrowheads="1"/>
              </p:cNvSpPr>
              <p:nvPr/>
            </p:nvSpPr>
            <p:spPr bwMode="auto">
              <a:xfrm>
                <a:off x="200025" y="762000"/>
                <a:ext cx="8763000" cy="59436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numCol="1" anchor="t" anchorCtr="0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/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No problema anterior,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pt-BR" altLang="pt-BR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 é um parâmetro binário ajustável a partir de dados experimentais (há métodos para prever esse valor, mas não vamos investir nisso agora), mas que podem ser considerados nulos na falta de informação mais adequada.</a:t>
                </a:r>
              </a:p>
              <a:p>
                <a:pPr algn="just" eaLnBrk="1" hangingPunct="1"/>
                <a:endParaRPr lang="pt-BR" altLang="pt-BR" sz="1600" b="0" dirty="0">
                  <a:latin typeface="Arial" charset="0"/>
                </a:endParaRPr>
              </a:p>
              <a:p>
                <a:pPr algn="just" eaLnBrk="1" hangingPunct="1"/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pt-BR" altLang="pt-BR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𝑠𝑎𝑡</m:t>
                        </m:r>
                      </m:sup>
                    </m:sSubSup>
                  </m:oMath>
                </a14:m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? É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pt-BR" altLang="pt-BR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 na pressão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𝑠𝑎𝑡</m:t>
                        </m:r>
                      </m:sup>
                    </m:sSubSup>
                  </m:oMath>
                </a14:m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pt-BR" altLang="pt-BR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𝑙𝑛</m:t>
                    </m:r>
                    <m:d>
                      <m:dPr>
                        <m:ctrlPr>
                          <a:rPr lang="pt-BR" altLang="pt-BR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t-BR" altLang="pt-BR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altLang="pt-BR" sz="28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pt-BR" altLang="pt-BR" sz="28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pt-BR" altLang="pt-BR" sz="28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𝑠𝑎𝑡</m:t>
                            </m:r>
                          </m:sup>
                        </m:sSubSup>
                      </m:e>
                    </m:d>
                    <m:r>
                      <a:rPr lang="pt-BR" altLang="pt-BR" sz="2800" b="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altLang="pt-BR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altLang="pt-BR" sz="28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altLang="pt-BR" sz="28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pt-BR" altLang="pt-BR" sz="28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𝑖𝑖</m:t>
                            </m:r>
                          </m:sub>
                          <m:sup/>
                        </m:sSubSup>
                        <m:sSubSup>
                          <m:sSubSupPr>
                            <m:ctrlPr>
                              <a:rPr lang="pt-BR" altLang="pt-BR" sz="28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altLang="pt-BR" sz="28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pt-BR" altLang="pt-BR" sz="28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pt-BR" altLang="pt-BR" sz="28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𝑠𝑎𝑡</m:t>
                            </m:r>
                          </m:sup>
                        </m:sSubSup>
                      </m:num>
                      <m:den>
                        <m:r>
                          <a:rPr lang="pt-BR" altLang="pt-BR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𝑅𝑇</m:t>
                        </m:r>
                      </m:den>
                    </m:f>
                  </m:oMath>
                </a14:m>
                <a:endParaRPr lang="pt-BR" altLang="pt-BR" sz="2800" b="0" dirty="0" smtClean="0">
                  <a:solidFill>
                    <a:schemeClr val="tx2"/>
                  </a:solidFill>
                  <a:latin typeface="Arial" charset="0"/>
                </a:endParaRPr>
              </a:p>
              <a:p>
                <a:pPr algn="just" eaLnBrk="1" hangingPunct="1"/>
                <a:endParaRPr lang="pt-BR" altLang="pt-BR" sz="1600" b="0" dirty="0" smtClean="0">
                  <a:latin typeface="Arial" charset="0"/>
                </a:endParaRPr>
              </a:p>
              <a:p>
                <a:pPr algn="just" eaLnBrk="1" hangingPunct="1"/>
                <a:r>
                  <a:rPr lang="pt-BR" altLang="pt-BR" sz="2800" b="0" dirty="0" smtClean="0">
                    <a:latin typeface="Arial" charset="0"/>
                  </a:rPr>
                  <a:t>Dessa forma, podemos calcular todos os termos do ELV completo </a:t>
                </a:r>
                <a14:m>
                  <m:oMath xmlns:m="http://schemas.openxmlformats.org/officeDocument/2006/math">
                    <m:r>
                      <a:rPr lang="pt-BR" altLang="pt-BR" sz="2800" b="0" i="1" smtClean="0">
                        <a:latin typeface="Cambria Math"/>
                      </a:rPr>
                      <m:t>𝛾</m:t>
                    </m:r>
                    <m:r>
                      <a:rPr lang="pt-BR" altLang="pt-BR" sz="2800" b="0" i="1" smtClean="0">
                        <a:latin typeface="Cambria Math"/>
                      </a:rPr>
                      <m:t>−</m:t>
                    </m:r>
                    <m:r>
                      <a:rPr lang="pt-BR" altLang="pt-BR" sz="2800" b="0" i="1" smtClean="0">
                        <a:latin typeface="Cambria Math"/>
                      </a:rPr>
                      <m:t>𝜙</m:t>
                    </m:r>
                  </m:oMath>
                </a14:m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. Os modelos de </a:t>
                </a:r>
                <a14:m>
                  <m:oMath xmlns:m="http://schemas.openxmlformats.org/officeDocument/2006/math">
                    <m:r>
                      <a:rPr lang="pt-BR" altLang="pt-BR" sz="2800" b="0" i="1">
                        <a:latin typeface="Cambria Math"/>
                      </a:rPr>
                      <m:t>𝛾</m:t>
                    </m:r>
                  </m:oMath>
                </a14:m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 que vimos são para líquidos incompressíveis, e logo “combinam” bem com o a expansão de virial truncada no 2º termo para pressões baixas a moderadas (depende do sistema, mas tipicamente até 50 bar).</a:t>
                </a:r>
                <a:endParaRPr lang="pt-BR" altLang="pt-BR" sz="2800" b="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9461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025" y="762000"/>
                <a:ext cx="8763000" cy="5943601"/>
              </a:xfrm>
              <a:prstGeom prst="rect">
                <a:avLst/>
              </a:prstGeom>
              <a:blipFill rotWithShape="1">
                <a:blip r:embed="rId3"/>
                <a:stretch>
                  <a:fillRect l="-2505" t="-1846" r="-2505"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7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 bwMode="auto">
          <a:xfrm>
            <a:off x="0" y="5410200"/>
            <a:ext cx="9144000" cy="1295400"/>
          </a:xfrm>
          <a:prstGeom prst="rect">
            <a:avLst/>
          </a:prstGeom>
          <a:solidFill>
            <a:schemeClr val="tx2">
              <a:alpha val="14902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etângulo 30"/>
          <p:cNvSpPr/>
          <p:nvPr/>
        </p:nvSpPr>
        <p:spPr bwMode="auto">
          <a:xfrm>
            <a:off x="-6824" y="3948752"/>
            <a:ext cx="9144000" cy="1295400"/>
          </a:xfrm>
          <a:prstGeom prst="rect">
            <a:avLst/>
          </a:prstGeom>
          <a:solidFill>
            <a:schemeClr val="tx2">
              <a:alpha val="14902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tângulo 28"/>
          <p:cNvSpPr/>
          <p:nvPr/>
        </p:nvSpPr>
        <p:spPr bwMode="auto">
          <a:xfrm>
            <a:off x="-6824" y="968992"/>
            <a:ext cx="9144000" cy="1295400"/>
          </a:xfrm>
          <a:prstGeom prst="rect">
            <a:avLst/>
          </a:prstGeom>
          <a:solidFill>
            <a:schemeClr val="tx2">
              <a:alpha val="14902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tângulo 29"/>
          <p:cNvSpPr/>
          <p:nvPr/>
        </p:nvSpPr>
        <p:spPr bwMode="auto">
          <a:xfrm>
            <a:off x="0" y="2500952"/>
            <a:ext cx="9144000" cy="1295400"/>
          </a:xfrm>
          <a:prstGeom prst="rect">
            <a:avLst/>
          </a:prstGeom>
          <a:solidFill>
            <a:schemeClr val="tx2">
              <a:alpha val="14902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0100" y="171734"/>
            <a:ext cx="7772400" cy="666466"/>
          </a:xfrm>
        </p:spPr>
        <p:txBody>
          <a:bodyPr lIns="0" tIns="0" rIns="0" bIns="0"/>
          <a:lstStyle/>
          <a:p>
            <a:pPr eaLnBrk="1" hangingPunct="1"/>
            <a:r>
              <a:rPr lang="pt-BR" altLang="pt-BR" sz="2800" dirty="0" smtClean="0">
                <a:solidFill>
                  <a:schemeClr val="tx1"/>
                </a:solidFill>
                <a:latin typeface="Arial" charset="0"/>
              </a:rPr>
              <a:t>O que muda nos cálculos de Bolha e Orvalho?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0804" y="1295400"/>
            <a:ext cx="1485900" cy="609600"/>
          </a:xfrm>
        </p:spPr>
        <p:txBody>
          <a:bodyPr/>
          <a:lstStyle/>
          <a:p>
            <a:r>
              <a:rPr lang="pt-BR" altLang="pt-BR" sz="2800" dirty="0">
                <a:solidFill>
                  <a:srgbClr val="FF0000"/>
                </a:solidFill>
                <a:latin typeface="Arial" charset="0"/>
              </a:rPr>
              <a:t>Bolha P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51748" y="2881952"/>
            <a:ext cx="1409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 sz="2800" b="0" dirty="0">
                <a:solidFill>
                  <a:schemeClr val="tx2"/>
                </a:solidFill>
                <a:latin typeface="Arial" charset="0"/>
              </a:rPr>
              <a:t>Bolha T</a:t>
            </a: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54592" y="4253552"/>
            <a:ext cx="160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 sz="2800" b="0" dirty="0">
                <a:solidFill>
                  <a:schemeClr val="tx2"/>
                </a:solidFill>
                <a:latin typeface="Arial" charset="0"/>
              </a:rPr>
              <a:t>Orvalho P</a:t>
            </a:r>
          </a:p>
        </p:txBody>
      </p:sp>
      <p:sp>
        <p:nvSpPr>
          <p:cNvPr id="17415" name="Rectangle 11"/>
          <p:cNvSpPr>
            <a:spLocks noChangeArrowheads="1"/>
          </p:cNvSpPr>
          <p:nvPr/>
        </p:nvSpPr>
        <p:spPr bwMode="auto">
          <a:xfrm>
            <a:off x="40944" y="5791200"/>
            <a:ext cx="1676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 sz="2800" b="0" dirty="0">
                <a:solidFill>
                  <a:schemeClr val="tx2"/>
                </a:solidFill>
                <a:latin typeface="Arial" charset="0"/>
              </a:rPr>
              <a:t>Orvalho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"/>
              <p:cNvSpPr txBox="1">
                <a:spLocks noChangeArrowheads="1"/>
              </p:cNvSpPr>
              <p:nvPr/>
            </p:nvSpPr>
            <p:spPr bwMode="auto">
              <a:xfrm>
                <a:off x="1752600" y="1146981"/>
                <a:ext cx="2095500" cy="9104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altLang="pt-BR" sz="2800" b="0" i="1" kern="0" smtClean="0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altLang="pt-BR" sz="2800" b="0" i="1" kern="0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 kern="0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altLang="pt-BR" sz="2800" b="0" i="1" kern="0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altLang="pt-BR" sz="2800" b="0" i="1" kern="0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 kern="0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altLang="pt-BR" sz="2800" b="0" i="1" kern="0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altLang="pt-BR" sz="2800" b="0" i="1" kern="0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𝑠𝑎𝑡</m:t>
                              </m:r>
                            </m:sup>
                          </m:sSubSup>
                        </m:num>
                        <m:den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altLang="pt-BR" sz="2800" b="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altLang="pt-BR" sz="2800" b="0" i="0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pt-BR" altLang="pt-BR" sz="2800" b="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altLang="pt-BR" sz="2800" b="0" kern="0" dirty="0" smtClean="0">
                  <a:solidFill>
                    <a:srgbClr val="008E18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146981"/>
                <a:ext cx="2095500" cy="910419"/>
              </a:xfrm>
              <a:prstGeom prst="rect">
                <a:avLst/>
              </a:prstGeom>
              <a:blipFill rotWithShape="1">
                <a:blip r:embed="rId2"/>
                <a:stretch>
                  <a:fillRect l="-583" b="-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"/>
              <p:cNvSpPr txBox="1">
                <a:spLocks noChangeArrowheads="1"/>
              </p:cNvSpPr>
              <p:nvPr/>
            </p:nvSpPr>
            <p:spPr bwMode="auto">
              <a:xfrm>
                <a:off x="4572000" y="1066800"/>
                <a:ext cx="4343400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2800" b="0" i="1" kern="0" smtClean="0">
                          <a:solidFill>
                            <a:srgbClr val="008E18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pt-BR" altLang="pt-BR" sz="2800" b="0" i="1" ker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bar>
                            <m:barPr>
                              <m:ctrlPr>
                                <a:rPr lang="pt-BR" altLang="pt-BR" sz="2800" b="0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pt-BR" altLang="pt-BR" sz="2800" b="0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bar>
                        </m:e>
                      </m:d>
                      <m:r>
                        <a:rPr lang="pt-BR" altLang="pt-BR" sz="2800" b="0" i="1" kern="0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r>
                        <a:rPr lang="pt-BR" altLang="pt-BR" sz="2800" b="0" i="1" kern="0">
                          <a:solidFill>
                            <a:srgbClr val="008E18"/>
                          </a:solidFill>
                          <a:latin typeface="Cambria Math"/>
                        </a:rPr>
                        <m:t>𝑃</m:t>
                      </m:r>
                      <m:r>
                        <a:rPr lang="pt-BR" altLang="pt-BR" sz="2800" b="0" i="1" kern="0">
                          <a:solidFill>
                            <a:srgbClr val="008E18"/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𝑠𝑎𝑡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pt-BR" altLang="pt-BR" sz="2800" b="0" i="1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altLang="pt-BR" sz="2800" b="0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pt-BR" altLang="pt-BR" sz="2800" b="0" i="1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altLang="pt-BR" sz="2800" b="0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altLang="pt-BR" sz="2800" b="0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pt-BR" altLang="pt-BR" sz="2800" b="0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bar>
                                    <m:barPr>
                                      <m:ctrlPr>
                                        <a:rPr lang="pt-BR" altLang="pt-BR" sz="28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pt-BR" altLang="pt-BR" sz="28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bar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pt-BR" altLang="pt-BR" sz="2800" b="0" kern="0" dirty="0" smtClean="0">
                  <a:solidFill>
                    <a:srgbClr val="008E18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1066800"/>
                <a:ext cx="4343400" cy="1066800"/>
              </a:xfrm>
              <a:prstGeom prst="rect">
                <a:avLst/>
              </a:prstGeom>
              <a:blipFill rotWithShape="1">
                <a:blip r:embed="rId3"/>
                <a:stretch>
                  <a:fillRect b="-45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2"/>
              <p:cNvSpPr txBox="1">
                <a:spLocks noChangeArrowheads="1"/>
              </p:cNvSpPr>
              <p:nvPr/>
            </p:nvSpPr>
            <p:spPr bwMode="auto">
              <a:xfrm>
                <a:off x="1600200" y="2581133"/>
                <a:ext cx="2095500" cy="9104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altLang="pt-BR" sz="2800" b="0" i="1" kern="0" smtClean="0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𝑠𝑎𝑡</m:t>
                              </m:r>
                            </m:sup>
                          </m:sSubSup>
                        </m:num>
                        <m:den>
                          <m: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altLang="pt-BR" sz="2800" b="0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altLang="pt-BR" sz="2800" b="0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pt-BR" altLang="pt-BR" sz="2800" b="0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altLang="pt-BR" sz="2800" b="0" kern="0" dirty="0" smtClean="0">
                  <a:solidFill>
                    <a:srgbClr val="008E18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8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00" y="2581133"/>
                <a:ext cx="2095500" cy="910419"/>
              </a:xfrm>
              <a:prstGeom prst="rect">
                <a:avLst/>
              </a:prstGeom>
              <a:blipFill rotWithShape="1">
                <a:blip r:embed="rId4"/>
                <a:stretch>
                  <a:fillRect l="-583" b="-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2"/>
              <p:cNvSpPr txBox="1">
                <a:spLocks noChangeArrowheads="1"/>
              </p:cNvSpPr>
              <p:nvPr/>
            </p:nvSpPr>
            <p:spPr bwMode="auto">
              <a:xfrm>
                <a:off x="3848100" y="2577152"/>
                <a:ext cx="5219700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2800" b="0" i="1" kern="0" smtClean="0">
                          <a:solidFill>
                            <a:srgbClr val="008E18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pt-BR" altLang="pt-BR" sz="2800" b="0" i="1" ker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bar>
                            <m:barPr>
                              <m:ctrlPr>
                                <a:rPr lang="pt-BR" altLang="pt-BR" sz="2800" b="0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pt-BR" altLang="pt-BR" sz="2800" b="0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bar>
                        </m:e>
                      </m:d>
                      <m:r>
                        <a:rPr lang="pt-BR" altLang="pt-BR" sz="2800" b="0" i="1" kern="0" smtClean="0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r>
                        <a:rPr lang="pt-BR" altLang="pt-BR" sz="2800" b="0" i="1" kern="0">
                          <a:solidFill>
                            <a:srgbClr val="008E18"/>
                          </a:solidFill>
                          <a:latin typeface="Cambria Math"/>
                        </a:rPr>
                        <m:t>𝑃</m:t>
                      </m:r>
                      <m:r>
                        <a:rPr lang="pt-BR" altLang="pt-BR" sz="2800" b="0" i="1" kern="0" smtClean="0">
                          <a:solidFill>
                            <a:srgbClr val="008E18"/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ctrlPr>
                                        <a:rPr lang="pt-BR" altLang="pt-BR" sz="2800" b="0" i="1" kern="0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altLang="pt-BR" sz="2800" b="0" i="1" kern="0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</m:d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𝑠𝑎𝑡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pt-BR" altLang="pt-BR" sz="2800" b="0" i="1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altLang="pt-BR" sz="2800" b="0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pt-BR" altLang="pt-BR" sz="2800" b="0" i="1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altLang="pt-BR" sz="2800" b="0" i="1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altLang="pt-BR" sz="2800" b="0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  <m:r>
                                    <a:rPr lang="pt-BR" altLang="pt-BR" sz="2800" b="0" i="1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bar>
                                    <m:barPr>
                                      <m:ctrlPr>
                                        <a:rPr lang="pt-BR" altLang="pt-BR" sz="2800" b="0" i="1" ker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pt-BR" altLang="pt-BR" sz="2800" b="0" i="1" ker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bar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pt-BR" altLang="pt-BR" sz="2800" b="0" kern="0" dirty="0" smtClean="0">
                  <a:solidFill>
                    <a:srgbClr val="008E18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8100" y="2577152"/>
                <a:ext cx="5219700" cy="1066800"/>
              </a:xfrm>
              <a:prstGeom prst="rect">
                <a:avLst/>
              </a:prstGeom>
              <a:blipFill rotWithShape="1">
                <a:blip r:embed="rId5"/>
                <a:stretch>
                  <a:fillRect b="-45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"/>
              <p:cNvSpPr txBox="1">
                <a:spLocks noChangeArrowheads="1"/>
              </p:cNvSpPr>
              <p:nvPr/>
            </p:nvSpPr>
            <p:spPr bwMode="auto">
              <a:xfrm>
                <a:off x="1905000" y="4101152"/>
                <a:ext cx="2095500" cy="9104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altLang="pt-BR" sz="2800" b="0" i="1" kern="0" smtClean="0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altLang="pt-BR" sz="2800" b="0" i="1" kern="0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 kern="0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altLang="pt-BR" sz="2800" b="0" i="1" kern="0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altLang="pt-BR" sz="2800" b="0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altLang="pt-BR" sz="2800" b="0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pt-BR" altLang="pt-BR" sz="2800" b="0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𝑃</m:t>
                          </m:r>
                        </m:num>
                        <m:den>
                          <m:sSub>
                            <m:sSubPr>
                              <m:ctrlP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𝑠𝑎𝑡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 altLang="pt-BR" sz="2800" b="0" kern="0" dirty="0" smtClean="0">
                  <a:solidFill>
                    <a:srgbClr val="008E18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1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4101152"/>
                <a:ext cx="2095500" cy="9104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"/>
              <p:cNvSpPr txBox="1">
                <a:spLocks noChangeArrowheads="1"/>
              </p:cNvSpPr>
              <p:nvPr/>
            </p:nvSpPr>
            <p:spPr bwMode="auto">
              <a:xfrm>
                <a:off x="4152900" y="4073856"/>
                <a:ext cx="4762500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𝑜𝑏𝑗</m:t>
                          </m:r>
                        </m:sub>
                      </m:sSub>
                      <m:d>
                        <m:dPr>
                          <m:ctrlP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,</m:t>
                          </m:r>
                          <m:bar>
                            <m:barPr>
                              <m:ctrlP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bar>
                        </m:e>
                      </m:d>
                      <m:r>
                        <a:rPr lang="pt-BR" altLang="pt-BR" sz="2800" b="0" i="1" kern="0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𝑃</m:t>
                          </m:r>
                        </m:den>
                      </m:f>
                      <m:r>
                        <a:rPr lang="pt-BR" altLang="pt-BR" sz="2800" b="0" i="1" kern="0" smtClean="0">
                          <a:solidFill>
                            <a:srgbClr val="008E18"/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pt-BR" altLang="pt-BR" sz="2800" b="0" i="1" kern="0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800" b="0" i="1" kern="0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altLang="pt-BR" sz="2800" b="0" i="1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altLang="pt-BR" sz="2800" b="0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pt-BR" altLang="pt-BR" sz="2800" b="0" i="1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altLang="pt-BR" sz="2800" b="0" i="1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altLang="pt-BR" sz="2800" b="0" i="1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ctrlPr>
                                        <a:rPr lang="pt-BR" altLang="pt-BR" sz="2800" b="0" i="1" kern="0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pt-BR" altLang="pt-BR" sz="2800" b="0" i="1" kern="0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</m:d>
                              <m:sSubSup>
                                <m:sSubSupPr>
                                  <m:ctrlP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𝑠𝑎𝑡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pt-BR" altLang="pt-BR" sz="2800" b="0" kern="0" dirty="0" smtClean="0">
                  <a:solidFill>
                    <a:srgbClr val="008E18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3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2900" y="4073856"/>
                <a:ext cx="4762500" cy="10668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"/>
              <p:cNvSpPr txBox="1">
                <a:spLocks noChangeArrowheads="1"/>
              </p:cNvSpPr>
              <p:nvPr/>
            </p:nvSpPr>
            <p:spPr bwMode="auto">
              <a:xfrm>
                <a:off x="4038600" y="5562600"/>
                <a:ext cx="5067300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2800" b="0" i="1" kern="0" smtClean="0">
                          <a:solidFill>
                            <a:srgbClr val="008E18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,</m:t>
                          </m:r>
                          <m:bar>
                            <m:barPr>
                              <m:ctrlP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bar>
                        </m:e>
                      </m:d>
                      <m:r>
                        <a:rPr lang="pt-BR" altLang="pt-BR" sz="2800" b="0" i="1" kern="0" smtClean="0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𝑃</m:t>
                          </m:r>
                        </m:den>
                      </m:f>
                      <m:r>
                        <a:rPr lang="pt-BR" altLang="pt-BR" sz="2800" b="0" i="1" kern="0" smtClean="0">
                          <a:solidFill>
                            <a:srgbClr val="008E18"/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pt-BR" altLang="pt-BR" sz="2800" b="0" i="1" kern="0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800" b="0" i="1" kern="0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altLang="pt-BR" sz="2800" b="0" i="1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altLang="pt-BR" sz="2800" b="0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pt-BR" altLang="pt-BR" sz="2800" b="0" i="1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altLang="pt-BR" sz="2800" b="0" i="1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altLang="pt-BR" sz="2800" b="0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ctrlPr>
                                        <a:rPr lang="pt-BR" altLang="pt-BR" sz="2800" b="0" i="1" kern="0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pt-BR" altLang="pt-BR" sz="2800" b="0" i="1" kern="0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bar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𝑠𝑎𝑡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pt-BR" altLang="pt-BR" sz="2800" b="0" i="1" kern="0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altLang="pt-BR" sz="2800" b="0" i="1" kern="0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pt-BR" altLang="pt-BR" sz="2800" b="0" kern="0" dirty="0" smtClean="0">
                  <a:solidFill>
                    <a:srgbClr val="008E18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6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0" y="5562600"/>
                <a:ext cx="5067300" cy="1066800"/>
              </a:xfrm>
              <a:prstGeom prst="rect">
                <a:avLst/>
              </a:prstGeom>
              <a:blipFill rotWithShape="1">
                <a:blip r:embed="rId8"/>
                <a:stretch>
                  <a:fillRect l="-9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"/>
              <p:cNvSpPr txBox="1">
                <a:spLocks noChangeArrowheads="1"/>
              </p:cNvSpPr>
              <p:nvPr/>
            </p:nvSpPr>
            <p:spPr bwMode="auto">
              <a:xfrm>
                <a:off x="1752600" y="5602690"/>
                <a:ext cx="2095500" cy="9104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altLang="pt-BR" sz="2800" b="0" i="1" kern="0" smtClean="0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altLang="pt-BR" sz="2800" b="0" i="1" kern="0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 kern="0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altLang="pt-BR" sz="2800" b="0" i="1" kern="0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altLang="pt-BR" sz="2800" b="0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altLang="pt-BR" sz="2800" b="0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pt-BR" altLang="pt-BR" sz="2800" b="0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𝑃</m:t>
                          </m:r>
                        </m:num>
                        <m:den>
                          <m:sSub>
                            <m:sSubPr>
                              <m:ctrlP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𝑠𝑎𝑡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 altLang="pt-BR" sz="2800" b="0" kern="0" dirty="0" smtClean="0">
                  <a:solidFill>
                    <a:srgbClr val="008E18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2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5602690"/>
                <a:ext cx="2095500" cy="91041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57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0" name="Rectangl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457200" y="152400"/>
                <a:ext cx="8305800" cy="533400"/>
              </a:xfrm>
            </p:spPr>
            <p:txBody>
              <a:bodyPr lIns="0" tIns="0" rIns="0" bIns="0"/>
              <a:lstStyle/>
              <a:p>
                <a:pPr eaLnBrk="1" hangingPunct="1"/>
                <a:r>
                  <a:rPr lang="pt-BR" altLang="pt-BR" sz="2800" dirty="0" smtClean="0">
                    <a:solidFill>
                      <a:schemeClr val="tx1"/>
                    </a:solidFill>
                    <a:latin typeface="Arial" charset="0"/>
                  </a:rPr>
                  <a:t>Generalizando o problema e usando o fator </a:t>
                </a:r>
                <a14:m>
                  <m:oMath xmlns:m="http://schemas.openxmlformats.org/officeDocument/2006/math">
                    <m:r>
                      <a:rPr lang="pt-BR" altLang="pt-BR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</m:oMath>
                </a14:m>
                <a:endParaRPr lang="pt-BR" altLang="pt-BR" sz="2800" dirty="0" smtClean="0">
                  <a:solidFill>
                    <a:schemeClr val="tx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741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457200" y="152400"/>
                <a:ext cx="8305800" cy="533400"/>
              </a:xfrm>
              <a:blipFill rotWithShape="1">
                <a:blip r:embed="rId2"/>
                <a:stretch>
                  <a:fillRect t="-10227" b="-295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0804" y="2334904"/>
            <a:ext cx="1485900" cy="533400"/>
          </a:xfrm>
        </p:spPr>
        <p:txBody>
          <a:bodyPr/>
          <a:lstStyle/>
          <a:p>
            <a:r>
              <a:rPr lang="pt-BR" altLang="pt-BR" sz="2800" dirty="0">
                <a:solidFill>
                  <a:srgbClr val="FF0000"/>
                </a:solidFill>
                <a:latin typeface="Arial" charset="0"/>
              </a:rPr>
              <a:t>Bolha P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51748" y="3469944"/>
            <a:ext cx="1409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 sz="2800" b="0" dirty="0">
                <a:solidFill>
                  <a:schemeClr val="tx2"/>
                </a:solidFill>
                <a:latin typeface="Arial" charset="0"/>
              </a:rPr>
              <a:t>Bolha T</a:t>
            </a: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76200" y="4683456"/>
            <a:ext cx="160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 sz="2800" b="0" dirty="0">
                <a:solidFill>
                  <a:schemeClr val="tx2"/>
                </a:solidFill>
                <a:latin typeface="Arial" charset="0"/>
              </a:rPr>
              <a:t>Orvalho P</a:t>
            </a:r>
          </a:p>
        </p:txBody>
      </p:sp>
      <p:sp>
        <p:nvSpPr>
          <p:cNvPr id="17415" name="Rectangle 11"/>
          <p:cNvSpPr>
            <a:spLocks noChangeArrowheads="1"/>
          </p:cNvSpPr>
          <p:nvPr/>
        </p:nvSpPr>
        <p:spPr bwMode="auto">
          <a:xfrm>
            <a:off x="40944" y="5894696"/>
            <a:ext cx="1676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 sz="2800" b="0" dirty="0">
                <a:solidFill>
                  <a:schemeClr val="tx2"/>
                </a:solidFill>
                <a:latin typeface="Arial" charset="0"/>
              </a:rPr>
              <a:t>Orvalho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"/>
              <p:cNvSpPr txBox="1">
                <a:spLocks noChangeArrowheads="1"/>
              </p:cNvSpPr>
              <p:nvPr/>
            </p:nvSpPr>
            <p:spPr bwMode="auto">
              <a:xfrm>
                <a:off x="1752600" y="2298794"/>
                <a:ext cx="2536208" cy="6818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altLang="pt-BR" sz="2800" b="0" i="1" kern="0" smtClean="0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altLang="pt-BR" sz="2800" b="0" i="1" kern="0">
                          <a:solidFill>
                            <a:srgbClr val="008E18"/>
                          </a:solidFill>
                          <a:latin typeface="Cambria Math"/>
                        </a:rPr>
                        <m:t>(</m:t>
                      </m:r>
                      <m:bar>
                        <m:barPr>
                          <m:ctrlP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bar>
                      <m:r>
                        <a:rPr lang="pt-BR" altLang="pt-BR" sz="2800" b="0" i="1" kern="0">
                          <a:solidFill>
                            <a:srgbClr val="008E18"/>
                          </a:solidFill>
                          <a:latin typeface="Cambria Math"/>
                        </a:rPr>
                        <m:t>,</m:t>
                      </m:r>
                      <m:r>
                        <a:rPr lang="pt-BR" altLang="pt-BR" sz="2800" b="0" i="1" kern="0">
                          <a:solidFill>
                            <a:srgbClr val="008E18"/>
                          </a:solidFill>
                          <a:latin typeface="Cambria Math"/>
                        </a:rPr>
                        <m:t>𝑃</m:t>
                      </m:r>
                      <m:r>
                        <a:rPr lang="pt-BR" altLang="pt-BR" sz="2800" b="0" i="1" kern="0">
                          <a:solidFill>
                            <a:srgbClr val="008E18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altLang="pt-BR" sz="2800" b="0" kern="0" dirty="0" smtClean="0">
                  <a:solidFill>
                    <a:srgbClr val="008E18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2298794"/>
                <a:ext cx="2536208" cy="68181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"/>
              <p:cNvSpPr txBox="1">
                <a:spLocks noChangeArrowheads="1"/>
              </p:cNvSpPr>
              <p:nvPr/>
            </p:nvSpPr>
            <p:spPr bwMode="auto">
              <a:xfrm>
                <a:off x="4419600" y="2133600"/>
                <a:ext cx="4648200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𝑜𝑏𝑗</m:t>
                          </m:r>
                        </m:sub>
                      </m:sSub>
                      <m:r>
                        <a:rPr lang="pt-BR" altLang="pt-BR" sz="2800" b="0" i="1" kern="0">
                          <a:solidFill>
                            <a:srgbClr val="008E18"/>
                          </a:solidFill>
                          <a:latin typeface="Cambria Math"/>
                        </a:rPr>
                        <m:t>(</m:t>
                      </m:r>
                      <m:bar>
                        <m:barPr>
                          <m:ctrlP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bar>
                      <m:r>
                        <a:rPr lang="pt-BR" altLang="pt-BR" sz="2800" b="0" i="1" kern="0">
                          <a:solidFill>
                            <a:srgbClr val="008E18"/>
                          </a:solidFill>
                          <a:latin typeface="Cambria Math"/>
                        </a:rPr>
                        <m:t>,</m:t>
                      </m:r>
                      <m:r>
                        <a:rPr lang="pt-BR" altLang="pt-BR" sz="2800" b="0" i="1" kern="0">
                          <a:solidFill>
                            <a:srgbClr val="008E18"/>
                          </a:solidFill>
                          <a:latin typeface="Cambria Math"/>
                        </a:rPr>
                        <m:t>𝑃</m:t>
                      </m:r>
                      <m:r>
                        <a:rPr lang="pt-BR" altLang="pt-BR" sz="2800" b="0" i="1" kern="0">
                          <a:solidFill>
                            <a:srgbClr val="008E18"/>
                          </a:solidFill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(</m:t>
                          </m:r>
                          <m:bar>
                            <m:barPr>
                              <m:ctrlP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bar>
                          <m: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pt-BR" altLang="pt-BR" sz="2800" b="0" i="1" kern="0" smtClean="0">
                          <a:solidFill>
                            <a:srgbClr val="008E18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t-BR" altLang="pt-BR" sz="2800" b="0" kern="0" dirty="0" smtClean="0">
                  <a:solidFill>
                    <a:srgbClr val="008E18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2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2133600"/>
                <a:ext cx="4648200" cy="1066800"/>
              </a:xfrm>
              <a:prstGeom prst="rect">
                <a:avLst/>
              </a:prstGeom>
              <a:blipFill rotWithShape="1">
                <a:blip r:embed="rId4"/>
                <a:stretch>
                  <a:fillRect l="-2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"/>
              <p:cNvSpPr txBox="1">
                <a:spLocks noChangeArrowheads="1"/>
              </p:cNvSpPr>
              <p:nvPr/>
            </p:nvSpPr>
            <p:spPr bwMode="auto">
              <a:xfrm>
                <a:off x="1753737" y="3441794"/>
                <a:ext cx="2536208" cy="6818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altLang="pt-BR" sz="2800" b="0" i="1" kern="0" smtClean="0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altLang="pt-BR" sz="2800" b="0" i="1" kern="0">
                          <a:solidFill>
                            <a:srgbClr val="008E18"/>
                          </a:solidFill>
                          <a:latin typeface="Cambria Math"/>
                        </a:rPr>
                        <m:t>(</m:t>
                      </m:r>
                      <m:bar>
                        <m:barPr>
                          <m:ctrlP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bar>
                      <m:r>
                        <a:rPr lang="pt-BR" altLang="pt-BR" sz="2800" b="0" i="1" kern="0">
                          <a:solidFill>
                            <a:srgbClr val="008E18"/>
                          </a:solidFill>
                          <a:latin typeface="Cambria Math"/>
                        </a:rPr>
                        <m:t>,</m:t>
                      </m:r>
                      <m:r>
                        <a:rPr lang="pt-BR" altLang="pt-BR" sz="2800" b="0" i="1" kern="0" smtClean="0">
                          <a:solidFill>
                            <a:srgbClr val="008E18"/>
                          </a:solidFill>
                          <a:latin typeface="Cambria Math"/>
                        </a:rPr>
                        <m:t>𝑇</m:t>
                      </m:r>
                      <m:r>
                        <a:rPr lang="pt-BR" altLang="pt-BR" sz="2800" b="0" i="1" kern="0">
                          <a:solidFill>
                            <a:srgbClr val="008E18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altLang="pt-BR" sz="2800" b="0" kern="0" dirty="0" smtClean="0">
                  <a:solidFill>
                    <a:srgbClr val="008E18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9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3737" y="3441794"/>
                <a:ext cx="2536208" cy="6818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"/>
              <p:cNvSpPr txBox="1">
                <a:spLocks noChangeArrowheads="1"/>
              </p:cNvSpPr>
              <p:nvPr/>
            </p:nvSpPr>
            <p:spPr bwMode="auto">
              <a:xfrm>
                <a:off x="4420737" y="3276600"/>
                <a:ext cx="4648200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𝑜𝑏𝑗</m:t>
                          </m:r>
                        </m:sub>
                      </m:sSub>
                      <m:r>
                        <a:rPr lang="pt-BR" altLang="pt-BR" sz="2800" b="0" i="1" kern="0">
                          <a:solidFill>
                            <a:srgbClr val="008E18"/>
                          </a:solidFill>
                          <a:latin typeface="Cambria Math"/>
                        </a:rPr>
                        <m:t>(</m:t>
                      </m:r>
                      <m:bar>
                        <m:barPr>
                          <m:ctrlP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bar>
                      <m:r>
                        <a:rPr lang="pt-BR" altLang="pt-BR" sz="2800" b="0" i="1" kern="0">
                          <a:solidFill>
                            <a:srgbClr val="008E18"/>
                          </a:solidFill>
                          <a:latin typeface="Cambria Math"/>
                        </a:rPr>
                        <m:t>,</m:t>
                      </m:r>
                      <m:r>
                        <a:rPr lang="pt-BR" altLang="pt-BR" sz="2800" b="0" i="1" kern="0" smtClean="0">
                          <a:solidFill>
                            <a:srgbClr val="008E18"/>
                          </a:solidFill>
                          <a:latin typeface="Cambria Math"/>
                        </a:rPr>
                        <m:t>𝑇</m:t>
                      </m:r>
                      <m:r>
                        <a:rPr lang="pt-BR" altLang="pt-BR" sz="2800" b="0" i="1" kern="0">
                          <a:solidFill>
                            <a:srgbClr val="008E18"/>
                          </a:solidFill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(</m:t>
                          </m:r>
                          <m:bar>
                            <m:barPr>
                              <m:ctrlP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bar>
                          <m: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pt-BR" altLang="pt-BR" sz="2800" b="0" i="1" kern="0" smtClean="0">
                          <a:solidFill>
                            <a:srgbClr val="008E18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t-BR" altLang="pt-BR" sz="2800" b="0" kern="0" dirty="0" smtClean="0">
                  <a:solidFill>
                    <a:srgbClr val="008E18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3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0737" y="3276600"/>
                <a:ext cx="4648200" cy="10668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2"/>
              <p:cNvSpPr txBox="1">
                <a:spLocks noChangeArrowheads="1"/>
              </p:cNvSpPr>
              <p:nvPr/>
            </p:nvSpPr>
            <p:spPr bwMode="auto">
              <a:xfrm>
                <a:off x="1981200" y="4495800"/>
                <a:ext cx="2383808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altLang="pt-BR" sz="2800" b="0" i="1" kern="0" smtClean="0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 kern="0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altLang="pt-BR" sz="2800" b="0" i="1" kern="0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 kern="0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altLang="pt-BR" sz="2800" b="0" i="1" kern="0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(</m:t>
                          </m:r>
                          <m:bar>
                            <m:barPr>
                              <m:ctrlP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pt-BR" altLang="pt-BR" sz="2800" b="0" i="1" kern="0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bar>
                          <m: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altLang="pt-BR" sz="2800" b="0" kern="0" dirty="0" smtClean="0">
                  <a:solidFill>
                    <a:srgbClr val="008E18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31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4495800"/>
                <a:ext cx="2383808" cy="10668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2"/>
              <p:cNvSpPr txBox="1">
                <a:spLocks noChangeArrowheads="1"/>
              </p:cNvSpPr>
              <p:nvPr/>
            </p:nvSpPr>
            <p:spPr bwMode="auto">
              <a:xfrm>
                <a:off x="4572001" y="4482152"/>
                <a:ext cx="4419599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𝑜𝑏𝑗</m:t>
                          </m:r>
                        </m:sub>
                      </m:sSub>
                      <m:r>
                        <a:rPr lang="pt-BR" altLang="pt-BR" sz="2800" b="0" i="1" kern="0">
                          <a:solidFill>
                            <a:srgbClr val="008E18"/>
                          </a:solidFill>
                          <a:latin typeface="Cambria Math"/>
                        </a:rPr>
                        <m:t>(</m:t>
                      </m:r>
                      <m:bar>
                        <m:barPr>
                          <m:ctrlP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bar>
                      <m:r>
                        <a:rPr lang="pt-BR" altLang="pt-BR" sz="2800" b="0" i="1" kern="0">
                          <a:solidFill>
                            <a:srgbClr val="008E18"/>
                          </a:solidFill>
                          <a:latin typeface="Cambria Math"/>
                        </a:rPr>
                        <m:t>,</m:t>
                      </m:r>
                      <m:r>
                        <a:rPr lang="pt-BR" altLang="pt-BR" sz="2800" b="0" i="1" kern="0">
                          <a:solidFill>
                            <a:srgbClr val="008E18"/>
                          </a:solidFill>
                          <a:latin typeface="Cambria Math"/>
                        </a:rPr>
                        <m:t>𝑃</m:t>
                      </m:r>
                      <m:r>
                        <a:rPr lang="pt-BR" altLang="pt-BR" sz="2800" b="0" i="1" kern="0">
                          <a:solidFill>
                            <a:srgbClr val="008E18"/>
                          </a:solidFill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(</m:t>
                              </m:r>
                              <m:bar>
                                <m:barPr>
                                  <m:ctrlP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pt-BR" altLang="pt-BR" sz="2800" b="0" i="1" kern="0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bar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𝑃</m:t>
                              </m:r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pt-BR" altLang="pt-BR" sz="2800" b="0" i="1" kern="0" smtClean="0">
                          <a:solidFill>
                            <a:srgbClr val="008E18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t-BR" altLang="pt-BR" sz="2800" b="0" kern="0" dirty="0" smtClean="0">
                  <a:solidFill>
                    <a:srgbClr val="008E18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32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1" y="4482152"/>
                <a:ext cx="4419599" cy="10668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2"/>
              <p:cNvSpPr txBox="1">
                <a:spLocks noChangeArrowheads="1"/>
              </p:cNvSpPr>
              <p:nvPr/>
            </p:nvSpPr>
            <p:spPr bwMode="auto">
              <a:xfrm>
                <a:off x="1981200" y="5715000"/>
                <a:ext cx="2383808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altLang="pt-BR" sz="2800" b="0" i="1" kern="0" smtClean="0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 kern="0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altLang="pt-BR" sz="2800" b="0" i="1" kern="0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 kern="0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altLang="pt-BR" sz="2800" b="0" i="1" kern="0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(</m:t>
                          </m:r>
                          <m:bar>
                            <m:barPr>
                              <m:ctrlP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pt-BR" altLang="pt-BR" sz="2800" b="0" i="1" kern="0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bar>
                          <m: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altLang="pt-BR" sz="2800" b="0" kern="0" dirty="0" smtClean="0">
                  <a:solidFill>
                    <a:srgbClr val="008E18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33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5715000"/>
                <a:ext cx="2383808" cy="10668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2"/>
              <p:cNvSpPr txBox="1">
                <a:spLocks noChangeArrowheads="1"/>
              </p:cNvSpPr>
              <p:nvPr/>
            </p:nvSpPr>
            <p:spPr bwMode="auto">
              <a:xfrm>
                <a:off x="4572001" y="5701352"/>
                <a:ext cx="4419599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𝑜𝑏𝑗</m:t>
                          </m:r>
                        </m:sub>
                      </m:sSub>
                      <m:r>
                        <a:rPr lang="pt-BR" altLang="pt-BR" sz="2800" b="0" i="1" kern="0">
                          <a:solidFill>
                            <a:srgbClr val="008E18"/>
                          </a:solidFill>
                          <a:latin typeface="Cambria Math"/>
                        </a:rPr>
                        <m:t>(</m:t>
                      </m:r>
                      <m:bar>
                        <m:barPr>
                          <m:ctrlPr>
                            <a:rPr lang="pt-BR" altLang="pt-BR" sz="2800" b="0" i="1" ker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bar>
                      <m:r>
                        <a:rPr lang="pt-BR" altLang="pt-BR" sz="2800" b="0" i="1" kern="0">
                          <a:solidFill>
                            <a:srgbClr val="008E18"/>
                          </a:solidFill>
                          <a:latin typeface="Cambria Math"/>
                        </a:rPr>
                        <m:t>,</m:t>
                      </m:r>
                      <m:r>
                        <a:rPr lang="pt-BR" altLang="pt-BR" sz="2800" b="0" i="1" kern="0" smtClean="0">
                          <a:solidFill>
                            <a:srgbClr val="008E18"/>
                          </a:solidFill>
                          <a:latin typeface="Cambria Math"/>
                        </a:rPr>
                        <m:t>𝑇</m:t>
                      </m:r>
                      <m:r>
                        <a:rPr lang="pt-BR" altLang="pt-BR" sz="2800" b="0" i="1" kern="0">
                          <a:solidFill>
                            <a:srgbClr val="008E18"/>
                          </a:solidFill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altLang="pt-BR" sz="2800" b="0" i="1" kern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(</m:t>
                              </m:r>
                              <m:bar>
                                <m:barPr>
                                  <m:ctrlPr>
                                    <a:rPr lang="pt-BR" altLang="pt-BR" sz="2800" b="0" i="1" ker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pt-BR" altLang="pt-BR" sz="2800" b="0" i="1" kern="0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bar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b="0" i="1" kern="0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pt-BR" altLang="pt-BR" sz="2800" b="0" i="1" ker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pt-BR" altLang="pt-BR" sz="2800" b="0" i="1" kern="0" smtClean="0">
                          <a:solidFill>
                            <a:srgbClr val="008E18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t-BR" altLang="pt-BR" sz="2800" b="0" kern="0" dirty="0" smtClean="0">
                  <a:solidFill>
                    <a:srgbClr val="008E18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3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1" y="5701352"/>
                <a:ext cx="4419599" cy="10668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"/>
              <p:cNvSpPr txBox="1">
                <a:spLocks noChangeArrowheads="1"/>
              </p:cNvSpPr>
              <p:nvPr/>
            </p:nvSpPr>
            <p:spPr bwMode="auto">
              <a:xfrm>
                <a:off x="1447800" y="838200"/>
                <a:ext cx="6259204" cy="1295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800" b="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pt-BR" altLang="pt-BR" sz="2800" b="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BR" altLang="pt-BR" sz="2800" b="0" i="1" ker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 ker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pt-BR" altLang="pt-BR" sz="2800" b="0" i="1" ker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BR" altLang="pt-BR" sz="2800" b="0" i="1" ker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pt-BR" altLang="pt-BR" sz="2800" b="0" i="1" ker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BR" altLang="pt-BR" sz="2800" b="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pt-BR" altLang="pt-BR" sz="2800" b="0" i="1" ker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bar>
                            <m:barPr>
                              <m:ctrlPr>
                                <a:rPr lang="pt-BR" altLang="pt-BR" sz="2800" b="0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pt-BR" altLang="pt-BR" sz="2800" b="0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bar>
                        </m:e>
                      </m:d>
                      <m:r>
                        <a:rPr lang="pt-BR" altLang="pt-BR" sz="2800" b="0" i="1" kern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800" b="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altLang="pt-BR" sz="2800" b="0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altLang="pt-BR" sz="2800" b="0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altLang="pt-BR" sz="2800" b="0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altLang="pt-BR" sz="2800" b="0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altLang="pt-BR" sz="2800" b="0" i="1" kern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800" b="0" i="1" ker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altLang="pt-BR" sz="2800" b="0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altLang="pt-BR" sz="2800" b="0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altLang="pt-BR" sz="2800" b="0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pt-BR" altLang="pt-BR" sz="2800" b="0" i="1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altLang="pt-BR" sz="2800" b="0" i="1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  <m:r>
                                    <a:rPr lang="pt-BR" altLang="pt-BR" sz="2800" b="0" i="1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bar>
                                    <m:barPr>
                                      <m:ctrlPr>
                                        <a:rPr lang="pt-BR" altLang="pt-BR" sz="2800" b="0" i="1" ker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pt-BR" altLang="pt-BR" sz="28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</m:d>
                              <m:r>
                                <a:rPr lang="pt-BR" altLang="pt-BR" sz="2800" b="0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altLang="pt-BR" sz="2800" b="0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altLang="pt-BR" sz="2800" b="0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𝑠𝑎𝑡</m:t>
                              </m:r>
                            </m:sup>
                          </m:sSubSup>
                          <m:d>
                            <m:dPr>
                              <m:ctrlPr>
                                <a:rPr lang="pt-BR" altLang="pt-BR" sz="2800" b="0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altLang="pt-BR" sz="2800" b="0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altLang="pt-BR" sz="2800" b="0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altLang="pt-BR" sz="2800" b="0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pt-BR" altLang="pt-BR" sz="2800" b="0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pt-BR" altLang="pt-BR" sz="2800" b="0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altLang="pt-BR" sz="2800" b="0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pt-BR" altLang="pt-BR" sz="2800" b="0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b="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𝑃</m:t>
                              </m:r>
                              <m:r>
                                <a:rPr lang="pt-BR" altLang="pt-BR" sz="2800" b="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bar>
                                <m:barPr>
                                  <m:ctrlPr>
                                    <a:rPr lang="pt-BR" altLang="pt-BR" sz="2800" b="0" i="1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pt-BR" altLang="pt-BR" sz="2800" b="0" i="1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bar>
                            </m:e>
                          </m:d>
                          <m:r>
                            <a:rPr lang="pt-BR" altLang="pt-BR" sz="2800" b="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pt-BR" altLang="pt-BR" sz="2800" b="0" kern="0" dirty="0" smtClean="0">
                  <a:solidFill>
                    <a:schemeClr val="tx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6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00" y="838200"/>
                <a:ext cx="6259204" cy="12954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780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8" name="Rectangle 4"/>
              <p:cNvSpPr>
                <a:spLocks noChangeArrowheads="1"/>
              </p:cNvSpPr>
              <p:nvPr/>
            </p:nvSpPr>
            <p:spPr bwMode="auto">
              <a:xfrm>
                <a:off x="228600" y="152400"/>
                <a:ext cx="8610600" cy="1371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12382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42875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1925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buFontTx/>
                  <a:buNone/>
                </a:pPr>
                <a:r>
                  <a:rPr lang="pt-BR" altLang="pt-BR" sz="2800" b="0" dirty="0" smtClean="0">
                    <a:solidFill>
                      <a:srgbClr val="00A41B"/>
                    </a:solidFill>
                    <a:latin typeface="Arial" charset="0"/>
                  </a:rPr>
                  <a:t>Algoritmo do Bolha P (</a:t>
                </a:r>
                <a:r>
                  <a:rPr lang="pt-BR" altLang="pt-BR" sz="2800" b="0" i="1" dirty="0">
                    <a:solidFill>
                      <a:srgbClr val="00A41B"/>
                    </a:solidFill>
                    <a:latin typeface="Arial" charset="0"/>
                  </a:rPr>
                  <a:t>análogo ao Bolha T</a:t>
                </a:r>
                <a:r>
                  <a:rPr lang="pt-BR" altLang="pt-BR" sz="2800" b="0" dirty="0">
                    <a:solidFill>
                      <a:srgbClr val="00A41B"/>
                    </a:solidFill>
                    <a:latin typeface="Arial" charset="0"/>
                  </a:rPr>
                  <a:t>):</a:t>
                </a:r>
              </a:p>
              <a:p>
                <a:pPr algn="just" eaLnBrk="1" hangingPunct="1">
                  <a:buFontTx/>
                  <a:buNone/>
                </a:pPr>
                <a:endParaRPr lang="pt-BR" altLang="pt-BR" sz="1200" b="0" dirty="0">
                  <a:latin typeface="Arial" charset="0"/>
                </a:endParaRPr>
              </a:p>
              <a:p>
                <a:pPr algn="just" eaLnBrk="1" hangingPunct="1">
                  <a:buFontTx/>
                  <a:buNone/>
                </a:pPr>
                <a:r>
                  <a:rPr lang="pt-BR" altLang="pt-BR" sz="2800" b="0" dirty="0">
                    <a:latin typeface="Arial" charset="0"/>
                  </a:rPr>
                  <a:t>1) Armazeno os parâmetros dos modelos,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pt-BR" altLang="pt-BR" sz="2800" b="0" i="1">
                            <a:latin typeface="Cambria Math"/>
                          </a:rPr>
                        </m:ctrlPr>
                      </m:barPr>
                      <m:e>
                        <m:r>
                          <a:rPr lang="pt-BR" altLang="pt-BR" sz="2800" b="0" i="1" smtClean="0">
                            <a:latin typeface="Cambria Math"/>
                          </a:rPr>
                          <m:t>𝑥</m:t>
                        </m:r>
                      </m:e>
                    </m:bar>
                  </m:oMath>
                </a14:m>
                <a:r>
                  <a:rPr lang="pt-BR" altLang="pt-BR" sz="2800" b="0" dirty="0">
                    <a:latin typeface="Arial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BR" altLang="pt-BR" sz="2800" b="0" i="1" smtClean="0">
                        <a:latin typeface="Cambria Math"/>
                      </a:rPr>
                      <m:t>𝑇</m:t>
                    </m:r>
                  </m:oMath>
                </a14:m>
                <a:endParaRPr lang="pt-BR" altLang="pt-BR" sz="2800" b="0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1433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52400"/>
                <a:ext cx="8610600" cy="1371600"/>
              </a:xfrm>
              <a:prstGeom prst="rect">
                <a:avLst/>
              </a:prstGeom>
              <a:blipFill rotWithShape="1">
                <a:blip r:embed="rId2"/>
                <a:stretch>
                  <a:fillRect l="-1487" t="-4444" b="-31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6"/>
              <p:cNvSpPr>
                <a:spLocks noChangeArrowheads="1"/>
              </p:cNvSpPr>
              <p:nvPr/>
            </p:nvSpPr>
            <p:spPr bwMode="auto">
              <a:xfrm>
                <a:off x="228600" y="1600200"/>
                <a:ext cx="8610600" cy="152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444500" indent="-4445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12382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42875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1925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buFontTx/>
                  <a:buNone/>
                </a:pPr>
                <a:r>
                  <a:rPr lang="pt-BR" altLang="pt-BR" sz="2800" b="0" dirty="0" smtClean="0">
                    <a:latin typeface="Arial" charset="0"/>
                  </a:rPr>
                  <a:t>2) Obtenho uma estimativa inicial para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pt-BR" altLang="pt-BR" sz="2800" b="0" i="1">
                            <a:latin typeface="Cambria Math"/>
                          </a:rPr>
                        </m:ctrlPr>
                      </m:barPr>
                      <m:e>
                        <m:r>
                          <a:rPr lang="pt-BR" altLang="pt-BR" sz="2800" b="0" i="1">
                            <a:latin typeface="Cambria Math"/>
                          </a:rPr>
                          <m:t>𝑦</m:t>
                        </m:r>
                      </m:e>
                    </m:bar>
                  </m:oMath>
                </a14:m>
                <a:r>
                  <a:rPr lang="pt-BR" altLang="pt-BR" sz="2800" b="0" dirty="0">
                    <a:latin typeface="Arial" charset="0"/>
                  </a:rPr>
                  <a:t> e para </a:t>
                </a:r>
                <a14:m>
                  <m:oMath xmlns:m="http://schemas.openxmlformats.org/officeDocument/2006/math">
                    <m:r>
                      <a:rPr lang="pt-BR" altLang="pt-BR" sz="28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pt-BR" altLang="pt-BR" sz="2800" b="0" dirty="0" smtClean="0">
                    <a:latin typeface="Arial" charset="0"/>
                  </a:rPr>
                  <a:t>, </a:t>
                </a:r>
                <a:r>
                  <a:rPr lang="pt-BR" altLang="pt-BR" sz="2800" b="0" dirty="0">
                    <a:latin typeface="Arial" charset="0"/>
                  </a:rPr>
                  <a:t>e.g., </a:t>
                </a:r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escolhendo vapor ideal, resolvendo </a:t>
                </a:r>
                <a:r>
                  <a:rPr lang="pt-BR" altLang="pt-BR" sz="2800" b="0" dirty="0" err="1">
                    <a:solidFill>
                      <a:schemeClr val="tx1"/>
                    </a:solidFill>
                    <a:latin typeface="Arial" charset="0"/>
                  </a:rPr>
                  <a:t>fobj</a:t>
                </a:r>
                <a:r>
                  <a:rPr lang="pt-BR" altLang="pt-BR" sz="2800" b="0" dirty="0">
                    <a:solidFill>
                      <a:schemeClr val="tx1"/>
                    </a:solidFill>
                    <a:latin typeface="Arial" charset="0"/>
                  </a:rPr>
                  <a:t> para </a:t>
                </a:r>
                <a14:m>
                  <m:oMath xmlns:m="http://schemas.openxmlformats.org/officeDocument/2006/math">
                    <m:r>
                      <a:rPr lang="pt-BR" altLang="pt-BR" sz="2800" b="0" i="1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pt-BR" altLang="pt-BR" sz="2800" b="0" dirty="0">
                    <a:solidFill>
                      <a:schemeClr val="tx1"/>
                    </a:solidFill>
                    <a:latin typeface="Arial" charset="0"/>
                  </a:rPr>
                  <a:t> e obtendo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</m:bar>
                  </m:oMath>
                </a14:m>
                <a:r>
                  <a:rPr lang="pt-BR" altLang="pt-BR" sz="2800" b="0" dirty="0">
                    <a:solidFill>
                      <a:schemeClr val="tx1"/>
                    </a:solidFill>
                    <a:latin typeface="Arial" charset="0"/>
                  </a:rPr>
                  <a:t> em</a:t>
                </a:r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800" b="0" i="1" ker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 ker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altLang="pt-BR" sz="2800" b="0" i="1" ker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altLang="pt-BR" sz="2800" b="0" i="1" ker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altLang="pt-BR" sz="2800" b="0" i="1" ker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 ker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altLang="pt-BR" sz="2800" b="0" i="1" ker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pt-BR" altLang="pt-BR" sz="2800" b="0" i="1" ker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 ker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pt-BR" altLang="pt-BR" sz="2800" b="0" i="1" ker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800" b="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 ker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pt-BR" altLang="pt-BR" sz="2800" b="0" i="1" ker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 com vapor ideal).</a:t>
                </a:r>
                <a:endParaRPr lang="pt-BR" altLang="pt-BR" sz="2800" b="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433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600200"/>
                <a:ext cx="8610600" cy="1524000"/>
              </a:xfrm>
              <a:prstGeom prst="rect">
                <a:avLst/>
              </a:prstGeom>
              <a:blipFill rotWithShape="1">
                <a:blip r:embed="rId3"/>
                <a:stretch>
                  <a:fillRect l="-1487" t="-4400" r="-1416" b="-64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Rectangle 7"/>
              <p:cNvSpPr>
                <a:spLocks noChangeArrowheads="1"/>
              </p:cNvSpPr>
              <p:nvPr/>
            </p:nvSpPr>
            <p:spPr bwMode="auto">
              <a:xfrm>
                <a:off x="228600" y="3276600"/>
                <a:ext cx="8610600" cy="83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444500" indent="-4445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12382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42875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1925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lnSpc>
                    <a:spcPct val="120000"/>
                  </a:lnSpc>
                  <a:buFontTx/>
                  <a:buNone/>
                </a:pPr>
                <a:r>
                  <a:rPr lang="pt-BR" altLang="pt-BR" sz="2800" b="0" dirty="0" smtClean="0">
                    <a:latin typeface="Arial" charset="0"/>
                  </a:rPr>
                  <a:t>3) </a:t>
                </a:r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Calculo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800" b="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 ker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pt-BR" altLang="pt-BR" sz="2800" b="0" i="1" ker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altLang="pt-BR" sz="2800" b="0" dirty="0" smtClean="0">
                    <a:latin typeface="Arial" charset="0"/>
                  </a:rPr>
                  <a:t>, normalizo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pt-BR" altLang="pt-BR" sz="2800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pt-BR" altLang="pt-BR" sz="2800" b="0" i="1" smtClean="0">
                            <a:latin typeface="Cambria Math"/>
                          </a:rPr>
                          <m:t>𝑦</m:t>
                        </m:r>
                      </m:e>
                    </m:bar>
                    <m:r>
                      <a:rPr lang="pt-BR" altLang="pt-BR" sz="28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pt-BR" altLang="pt-BR" sz="2800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t-BR" altLang="pt-BR" sz="28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altLang="pt-BR" sz="2800" b="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t-BR" altLang="pt-BR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pt-BR" altLang="pt-BR" sz="2800" b="0" i="1" smtClean="0">
                                <a:latin typeface="Cambria Math"/>
                              </a:rPr>
                              <m:t>𝑛𝑜𝑣𝑜</m:t>
                            </m:r>
                          </m:sup>
                        </m:sSubSup>
                        <m:r>
                          <a:rPr lang="pt-BR" altLang="pt-BR" sz="28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t-BR" altLang="pt-BR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altLang="pt-BR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t-BR" altLang="pt-BR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altLang="pt-BR" sz="2800" b="0" i="1" smtClean="0">
                            <a:latin typeface="Cambria Math"/>
                          </a:rPr>
                          <m:t>/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pt-BR" altLang="pt-BR" sz="28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pt-BR" altLang="pt-BR" sz="2800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pt-BR" altLang="pt-BR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8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BR" altLang="pt-BR" sz="28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pt-BR" altLang="pt-BR" sz="2800" b="0" u="sng" dirty="0" smtClean="0">
                    <a:latin typeface="Arial" charset="0"/>
                  </a:rPr>
                  <a:t> </a:t>
                </a:r>
                <a:r>
                  <a:rPr lang="pt-BR" altLang="pt-BR" sz="2800" b="0" dirty="0" smtClean="0">
                    <a:latin typeface="Arial" charset="0"/>
                  </a:rPr>
                  <a:t> </a:t>
                </a:r>
                <a:endParaRPr lang="pt-BR" altLang="pt-BR" sz="2800" b="0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14340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276600"/>
                <a:ext cx="8610600" cy="838200"/>
              </a:xfrm>
              <a:prstGeom prst="rect">
                <a:avLst/>
              </a:prstGeom>
              <a:blipFill rotWithShape="1">
                <a:blip r:embed="rId4"/>
                <a:stretch>
                  <a:fillRect l="-14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Rectangle 8"/>
              <p:cNvSpPr>
                <a:spLocks noChangeArrowheads="1"/>
              </p:cNvSpPr>
              <p:nvPr/>
            </p:nvSpPr>
            <p:spPr bwMode="auto">
              <a:xfrm>
                <a:off x="228600" y="4191000"/>
                <a:ext cx="8610600" cy="1371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444500" indent="-4445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12382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42875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1925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buFontTx/>
                  <a:buNone/>
                </a:pPr>
                <a:r>
                  <a:rPr lang="pt-BR" altLang="pt-BR" sz="2800" b="0" dirty="0" smtClean="0">
                    <a:latin typeface="Arial" charset="0"/>
                  </a:rPr>
                  <a:t>4) Se |</a:t>
                </a:r>
                <a:r>
                  <a:rPr lang="pt-BR" altLang="pt-BR" sz="2800" b="0" dirty="0" err="1">
                    <a:latin typeface="Arial" charset="0"/>
                  </a:rPr>
                  <a:t>fobj</a:t>
                </a:r>
                <a:r>
                  <a:rPr lang="pt-BR" altLang="pt-BR" sz="2800" b="0" dirty="0">
                    <a:latin typeface="Arial" charset="0"/>
                  </a:rPr>
                  <a:t>| </a:t>
                </a:r>
                <a:r>
                  <a:rPr lang="pt-BR" altLang="pt-BR" sz="2800" b="0" dirty="0">
                    <a:latin typeface="Arial" charset="0"/>
                    <a:cs typeface="Arial" charset="0"/>
                  </a:rPr>
                  <a:t>≈</a:t>
                </a:r>
                <a:r>
                  <a:rPr lang="pt-BR" altLang="pt-BR" sz="2800" b="0" dirty="0">
                    <a:latin typeface="Arial" charset="0"/>
                  </a:rPr>
                  <a:t> 0, terminou. Caso contrário, obtenho novo P </a:t>
                </a:r>
                <a:r>
                  <a:rPr lang="pt-BR" altLang="pt-BR" sz="2800" b="0" dirty="0" smtClean="0">
                    <a:latin typeface="Arial" charset="0"/>
                  </a:rPr>
                  <a:t>(e.g., por Newton-</a:t>
                </a:r>
                <a:r>
                  <a:rPr lang="pt-BR" altLang="pt-BR" sz="2800" b="0" dirty="0" err="1" smtClean="0">
                    <a:latin typeface="Arial" charset="0"/>
                  </a:rPr>
                  <a:t>Raphson</a:t>
                </a:r>
                <a:r>
                  <a:rPr lang="pt-BR" altLang="pt-BR" sz="2800" b="0" dirty="0" smtClean="0">
                    <a:latin typeface="Arial" charset="0"/>
                  </a:rPr>
                  <a:t>, ou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altLang="pt-BR" sz="2800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pt-BR" altLang="pt-BR" sz="2800" b="0" i="1" smtClean="0">
                            <a:latin typeface="Cambria Math"/>
                          </a:rPr>
                          <m:t>𝑛𝑜𝑣𝑜</m:t>
                        </m:r>
                      </m:sup>
                    </m:sSup>
                    <m:r>
                      <a:rPr lang="pt-BR" altLang="pt-BR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altLang="pt-BR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altLang="pt-BR" sz="2800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pt-BR" altLang="pt-BR" sz="2800" b="0" i="1" smtClean="0">
                            <a:latin typeface="Cambria Math"/>
                          </a:rPr>
                          <m:t>𝑣𝑒𝑙h𝑜</m:t>
                        </m:r>
                      </m:sup>
                    </m:sSup>
                    <m:r>
                      <a:rPr lang="pt-BR" altLang="pt-BR" sz="28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pt-BR" altLang="pt-BR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altLang="pt-BR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pt-BR" altLang="pt-BR" sz="2800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pt-BR" altLang="pt-BR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pt-BR" altLang="pt-BR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altLang="pt-BR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altLang="pt-BR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t-BR" altLang="pt-BR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altLang="pt-BR" sz="2800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pt-BR" altLang="pt-BR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  <m:sup>
                        <m:r>
                          <a:rPr lang="pt-BR" altLang="pt-BR" sz="2800" b="0" i="1" smtClean="0">
                            <a:latin typeface="Cambria Math"/>
                          </a:rPr>
                          <m:t>0,5</m:t>
                        </m:r>
                      </m:sup>
                    </m:sSup>
                  </m:oMath>
                </a14:m>
                <a:r>
                  <a:rPr lang="pt-BR" altLang="pt-BR" sz="2800" b="0" dirty="0" smtClean="0">
                    <a:latin typeface="Arial" charset="0"/>
                  </a:rPr>
                  <a:t>) </a:t>
                </a:r>
                <a:r>
                  <a:rPr lang="pt-BR" altLang="pt-BR" sz="2800" b="0" dirty="0">
                    <a:latin typeface="Arial" charset="0"/>
                  </a:rPr>
                  <a:t>e volto em 3). </a:t>
                </a:r>
              </a:p>
            </p:txBody>
          </p:sp>
        </mc:Choice>
        <mc:Fallback xmlns="">
          <p:sp>
            <p:nvSpPr>
              <p:cNvPr id="14341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4191000"/>
                <a:ext cx="8610600" cy="1371600"/>
              </a:xfrm>
              <a:prstGeom prst="rect">
                <a:avLst/>
              </a:prstGeom>
              <a:blipFill rotWithShape="1">
                <a:blip r:embed="rId5"/>
                <a:stretch>
                  <a:fillRect l="-1487" t="-4444" r="-1416" b="-124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5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Rectangle 2"/>
              <p:cNvSpPr>
                <a:spLocks noChangeArrowheads="1"/>
              </p:cNvSpPr>
              <p:nvPr/>
            </p:nvSpPr>
            <p:spPr bwMode="auto">
              <a:xfrm>
                <a:off x="228600" y="152400"/>
                <a:ext cx="8610600" cy="1371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12382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42875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1925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buFontTx/>
                  <a:buNone/>
                </a:pPr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</a:rPr>
                  <a:t>Algoritmo do Orvalho P (</a:t>
                </a:r>
                <a:r>
                  <a:rPr lang="pt-BR" altLang="pt-BR" sz="2800" b="0" i="1" dirty="0">
                    <a:solidFill>
                      <a:schemeClr val="tx2"/>
                    </a:solidFill>
                    <a:latin typeface="Arial" charset="0"/>
                  </a:rPr>
                  <a:t>análogo ao Orvalho T</a:t>
                </a:r>
                <a:r>
                  <a:rPr lang="pt-BR" altLang="pt-BR" sz="2800" b="0" dirty="0">
                    <a:solidFill>
                      <a:schemeClr val="tx2"/>
                    </a:solidFill>
                    <a:latin typeface="Arial" charset="0"/>
                  </a:rPr>
                  <a:t>):</a:t>
                </a:r>
              </a:p>
              <a:p>
                <a:pPr algn="just" eaLnBrk="1" hangingPunct="1">
                  <a:buFontTx/>
                  <a:buNone/>
                </a:pPr>
                <a:endParaRPr lang="pt-BR" altLang="pt-BR" sz="1200" b="0" dirty="0">
                  <a:solidFill>
                    <a:schemeClr val="tx2"/>
                  </a:solidFill>
                  <a:latin typeface="Arial" charset="0"/>
                </a:endParaRPr>
              </a:p>
              <a:p>
                <a:pPr algn="just" eaLnBrk="1" hangingPunct="1">
                  <a:buNone/>
                </a:pPr>
                <a:r>
                  <a:rPr lang="pt-BR" altLang="pt-BR" sz="2800" b="0" dirty="0">
                    <a:latin typeface="Arial" charset="0"/>
                  </a:rPr>
                  <a:t>1) Armazeno os parâmetros dos modelos,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pt-BR" altLang="pt-BR" sz="2800" b="0" i="1">
                            <a:latin typeface="Cambria Math"/>
                          </a:rPr>
                        </m:ctrlPr>
                      </m:barPr>
                      <m:e>
                        <m:r>
                          <a:rPr lang="pt-BR" altLang="pt-BR" sz="2800" b="0" i="1" smtClean="0">
                            <a:latin typeface="Cambria Math"/>
                          </a:rPr>
                          <m:t>𝑦</m:t>
                        </m:r>
                      </m:e>
                    </m:bar>
                  </m:oMath>
                </a14:m>
                <a:r>
                  <a:rPr lang="pt-BR" altLang="pt-BR" sz="2800" b="0" dirty="0">
                    <a:latin typeface="Arial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BR" altLang="pt-BR" sz="2800" b="0" i="1">
                        <a:latin typeface="Cambria Math"/>
                      </a:rPr>
                      <m:t>𝑇</m:t>
                    </m:r>
                  </m:oMath>
                </a14:m>
                <a:endParaRPr lang="pt-BR" altLang="pt-BR" sz="2800" b="0" dirty="0">
                  <a:latin typeface="Arial" charset="0"/>
                </a:endParaRPr>
              </a:p>
              <a:p>
                <a:pPr algn="just" eaLnBrk="1" hangingPunct="1">
                  <a:buFontTx/>
                  <a:buNone/>
                </a:pPr>
                <a:endParaRPr lang="pt-BR" altLang="pt-BR" sz="2800" b="0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1536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52400"/>
                <a:ext cx="8610600" cy="1371600"/>
              </a:xfrm>
              <a:prstGeom prst="rect">
                <a:avLst/>
              </a:prstGeom>
              <a:blipFill rotWithShape="1">
                <a:blip r:embed="rId2"/>
                <a:stretch>
                  <a:fillRect l="-1487" t="-4444" b="-44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ChangeArrowheads="1"/>
              </p:cNvSpPr>
              <p:nvPr/>
            </p:nvSpPr>
            <p:spPr bwMode="auto">
              <a:xfrm>
                <a:off x="228600" y="1600200"/>
                <a:ext cx="8610600" cy="1385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444500" indent="-4445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12382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42875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1925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buNone/>
                </a:pPr>
                <a:r>
                  <a:rPr lang="pt-BR" altLang="pt-BR" sz="2800" b="0" dirty="0" smtClean="0">
                    <a:latin typeface="Arial" charset="0"/>
                  </a:rPr>
                  <a:t>2) Obtenho uma estimativa inicial para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pt-BR" altLang="pt-BR" sz="2800" b="0" i="1">
                            <a:latin typeface="Cambria Math"/>
                          </a:rPr>
                        </m:ctrlPr>
                      </m:barPr>
                      <m:e>
                        <m:r>
                          <a:rPr lang="pt-BR" altLang="pt-BR" sz="2800" b="0" i="1">
                            <a:latin typeface="Cambria Math"/>
                          </a:rPr>
                          <m:t>𝑥</m:t>
                        </m:r>
                      </m:e>
                    </m:bar>
                  </m:oMath>
                </a14:m>
                <a:r>
                  <a:rPr lang="pt-BR" altLang="pt-BR" sz="2800" b="0" dirty="0">
                    <a:latin typeface="Arial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BR" altLang="pt-BR" sz="28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pt-BR" altLang="pt-BR" sz="2800" b="0" dirty="0">
                    <a:latin typeface="Arial" charset="0"/>
                  </a:rPr>
                  <a:t>, e.g., escolhendo lei de </a:t>
                </a:r>
                <a:r>
                  <a:rPr lang="pt-BR" altLang="pt-BR" sz="2800" b="0" dirty="0" err="1">
                    <a:latin typeface="Arial" charset="0"/>
                  </a:rPr>
                  <a:t>Raoult</a:t>
                </a:r>
                <a:r>
                  <a:rPr lang="pt-BR" altLang="pt-BR" sz="2800" b="0" dirty="0">
                    <a:latin typeface="Arial" charset="0"/>
                  </a:rPr>
                  <a:t>, resolvendo </a:t>
                </a:r>
                <a:r>
                  <a:rPr lang="pt-BR" altLang="pt-BR" sz="2800" b="0" dirty="0" err="1">
                    <a:latin typeface="Arial" charset="0"/>
                  </a:rPr>
                  <a:t>fobj</a:t>
                </a:r>
                <a:r>
                  <a:rPr lang="pt-BR" altLang="pt-BR" sz="2800" b="0" dirty="0">
                    <a:latin typeface="Arial" charset="0"/>
                  </a:rPr>
                  <a:t> para </a:t>
                </a:r>
                <a14:m>
                  <m:oMath xmlns:m="http://schemas.openxmlformats.org/officeDocument/2006/math">
                    <m:r>
                      <a:rPr lang="pt-BR" altLang="pt-BR" sz="2800" b="0" i="1">
                        <a:latin typeface="Cambria Math"/>
                      </a:rPr>
                      <m:t>𝑃</m:t>
                    </m:r>
                  </m:oMath>
                </a14:m>
                <a:r>
                  <a:rPr lang="pt-BR" altLang="pt-BR" sz="2800" b="0" dirty="0">
                    <a:latin typeface="Arial" charset="0"/>
                  </a:rPr>
                  <a:t> e obtendo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pt-BR" altLang="pt-BR" sz="2800" b="0" i="1">
                            <a:latin typeface="Cambria Math"/>
                          </a:rPr>
                        </m:ctrlPr>
                      </m:barPr>
                      <m:e>
                        <m:r>
                          <a:rPr lang="pt-BR" altLang="pt-BR" sz="2800" b="0" i="1">
                            <a:latin typeface="Cambria Math"/>
                          </a:rPr>
                          <m:t>𝑥</m:t>
                        </m:r>
                      </m:e>
                    </m:bar>
                  </m:oMath>
                </a14:m>
                <a:r>
                  <a:rPr lang="pt-BR" altLang="pt-BR" sz="2800" b="0" dirty="0">
                    <a:latin typeface="Arial" charset="0"/>
                  </a:rPr>
                  <a:t> 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800" b="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 kern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altLang="pt-BR" sz="2800" b="0" i="1" ker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altLang="pt-BR" sz="2800" b="0" i="1" ker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altLang="pt-BR" sz="2800" b="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 kern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altLang="pt-BR" sz="2800" b="0" i="1" ker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altLang="pt-BR" sz="2800" b="0" i="1" kern="0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pt-BR" altLang="pt-BR" sz="2800" b="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 ker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pt-BR" altLang="pt-BR" sz="2800" b="0" i="1" ker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altLang="pt-BR" sz="2800" b="0" dirty="0" smtClean="0">
                    <a:latin typeface="Arial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800" b="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 ker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pt-BR" altLang="pt-BR" sz="2800" b="0" i="1" ker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altLang="pt-BR" sz="2800" b="0" dirty="0" smtClean="0">
                    <a:latin typeface="Arial" charset="0"/>
                  </a:rPr>
                  <a:t> da lei de </a:t>
                </a:r>
                <a:r>
                  <a:rPr lang="pt-BR" altLang="pt-BR" sz="2800" b="0" dirty="0" err="1" smtClean="0">
                    <a:latin typeface="Arial" charset="0"/>
                  </a:rPr>
                  <a:t>Raoult</a:t>
                </a:r>
                <a:r>
                  <a:rPr lang="pt-BR" altLang="pt-BR" sz="2800" b="0" dirty="0" smtClean="0">
                    <a:latin typeface="Arial" charset="0"/>
                  </a:rPr>
                  <a:t>).</a:t>
                </a:r>
                <a:endParaRPr lang="pt-BR" altLang="pt-BR" sz="2800" b="0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1536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600200"/>
                <a:ext cx="8610600" cy="1385888"/>
              </a:xfrm>
              <a:prstGeom prst="rect">
                <a:avLst/>
              </a:prstGeom>
              <a:blipFill rotWithShape="1">
                <a:blip r:embed="rId3"/>
                <a:stretch>
                  <a:fillRect l="-1487" t="-4846" r="-1416" b="-118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Rectangle 4"/>
              <p:cNvSpPr>
                <a:spLocks noChangeArrowheads="1"/>
              </p:cNvSpPr>
              <p:nvPr/>
            </p:nvSpPr>
            <p:spPr bwMode="auto">
              <a:xfrm>
                <a:off x="228600" y="3124200"/>
                <a:ext cx="8610600" cy="1143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444500" indent="-4445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12382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42875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1925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lnSpc>
                    <a:spcPct val="120000"/>
                  </a:lnSpc>
                  <a:buFontTx/>
                  <a:buNone/>
                </a:pPr>
                <a:r>
                  <a:rPr lang="pt-BR" altLang="pt-BR" sz="2800" b="0" dirty="0" smtClean="0">
                    <a:latin typeface="Arial" charset="0"/>
                  </a:rPr>
                  <a:t>3) Calculo </a:t>
                </a:r>
                <a:r>
                  <a:rPr lang="pt-BR" altLang="pt-BR" sz="2800" b="0" dirty="0" err="1">
                    <a:latin typeface="Arial" charset="0"/>
                  </a:rPr>
                  <a:t>fobj</a:t>
                </a:r>
                <a:r>
                  <a:rPr lang="pt-BR" altLang="pt-BR" sz="2800" b="0" baseline="30000" dirty="0" err="1">
                    <a:latin typeface="Arial" charset="0"/>
                  </a:rPr>
                  <a:t>velho</a:t>
                </a:r>
                <a:r>
                  <a:rPr lang="pt-BR" altLang="pt-BR" sz="2800" b="0" dirty="0">
                    <a:latin typeface="Arial" charset="0"/>
                  </a:rPr>
                  <a:t> com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pt-BR" altLang="pt-BR" sz="2800" b="0" i="1">
                            <a:latin typeface="Cambria Math"/>
                          </a:rPr>
                        </m:ctrlPr>
                      </m:barPr>
                      <m:e>
                        <m:r>
                          <a:rPr lang="pt-BR" altLang="pt-BR" sz="2800" b="0" i="1">
                            <a:latin typeface="Cambria Math"/>
                          </a:rPr>
                          <m:t>𝑥</m:t>
                        </m:r>
                      </m:e>
                    </m:bar>
                  </m:oMath>
                </a14:m>
                <a:r>
                  <a:rPr lang="pt-BR" altLang="pt-BR" sz="2800" b="0" dirty="0">
                    <a:latin typeface="Arial" charset="0"/>
                  </a:rPr>
                  <a:t>atual, calculo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800" b="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 ker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altLang="pt-BR" sz="2800" b="0" i="1" ker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altLang="pt-BR" sz="2800" b="0" i="1" ker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altLang="pt-BR" sz="2800" b="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 ker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altLang="pt-BR" sz="2800" b="0" i="1" ker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altLang="pt-BR" sz="2800" b="0" i="1" ker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pt-BR" altLang="pt-BR" sz="2800" b="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 ker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pt-BR" altLang="pt-BR" sz="2800" b="0" i="1" ker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altLang="pt-BR" sz="2800" b="0" i="1" kern="0">
                        <a:latin typeface="Cambria Math"/>
                      </a:rPr>
                      <m:t>(</m:t>
                    </m:r>
                    <m:r>
                      <a:rPr lang="pt-BR" altLang="pt-BR" sz="2800" b="0" i="1" kern="0" smtClean="0">
                        <a:latin typeface="Cambria Math"/>
                      </a:rPr>
                      <m:t>𝑥</m:t>
                    </m:r>
                    <m:r>
                      <a:rPr lang="pt-BR" altLang="pt-BR" sz="2800" b="0" i="1" kern="0">
                        <a:latin typeface="Cambria Math"/>
                      </a:rPr>
                      <m:t>,</m:t>
                    </m:r>
                    <m:r>
                      <a:rPr lang="pt-BR" altLang="pt-BR" sz="2800" b="0" i="1" kern="0">
                        <a:latin typeface="Cambria Math"/>
                      </a:rPr>
                      <m:t>𝑃</m:t>
                    </m:r>
                    <m:r>
                      <a:rPr lang="pt-BR" altLang="pt-BR" sz="2800" b="0" i="1" kern="0">
                        <a:latin typeface="Cambria Math"/>
                      </a:rPr>
                      <m:t>)</m:t>
                    </m:r>
                  </m:oMath>
                </a14:m>
                <a:r>
                  <a:rPr lang="pt-BR" altLang="pt-BR" sz="2800" b="0" dirty="0" smtClean="0">
                    <a:latin typeface="Arial" charset="0"/>
                  </a:rPr>
                  <a:t>,</a:t>
                </a:r>
                <a:r>
                  <a:rPr lang="pt-BR" altLang="pt-BR" sz="2800" b="0" baseline="-25000" dirty="0" smtClean="0">
                    <a:latin typeface="Arial" charset="0"/>
                  </a:rPr>
                  <a:t> </a:t>
                </a:r>
                <a:r>
                  <a:rPr lang="pt-BR" altLang="pt-BR" sz="2800" b="0" dirty="0">
                    <a:latin typeface="Arial" charset="0"/>
                  </a:rPr>
                  <a:t>calculo </a:t>
                </a:r>
                <a:r>
                  <a:rPr lang="pt-BR" altLang="pt-BR" sz="2800" b="0" dirty="0" err="1">
                    <a:latin typeface="Arial" charset="0"/>
                  </a:rPr>
                  <a:t>fobj</a:t>
                </a:r>
                <a:r>
                  <a:rPr lang="pt-BR" altLang="pt-BR" sz="2800" b="0" baseline="30000" dirty="0" err="1">
                    <a:latin typeface="Arial" charset="0"/>
                  </a:rPr>
                  <a:t>novo</a:t>
                </a:r>
                <a:r>
                  <a:rPr lang="pt-BR" altLang="pt-BR" sz="2800" b="0" dirty="0">
                    <a:latin typeface="Arial" charset="0"/>
                  </a:rPr>
                  <a:t> e normalizo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pt-BR" altLang="pt-BR" sz="2800" b="0" i="1">
                            <a:latin typeface="Cambria Math"/>
                          </a:rPr>
                        </m:ctrlPr>
                      </m:barPr>
                      <m:e>
                        <m:r>
                          <a:rPr lang="pt-BR" altLang="pt-BR" sz="2800" b="0" i="1">
                            <a:latin typeface="Cambria Math"/>
                          </a:rPr>
                          <m:t>𝑥</m:t>
                        </m:r>
                      </m:e>
                    </m:bar>
                  </m:oMath>
                </a14:m>
                <a:endParaRPr lang="pt-BR" altLang="pt-BR" sz="2800" b="0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1536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124200"/>
                <a:ext cx="8610600" cy="1143000"/>
              </a:xfrm>
              <a:prstGeom prst="rect">
                <a:avLst/>
              </a:prstGeom>
              <a:blipFill rotWithShape="1">
                <a:blip r:embed="rId4"/>
                <a:stretch>
                  <a:fillRect l="-1487" t="-535" b="-117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228600" y="5257800"/>
                <a:ext cx="8610600" cy="1447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444500" indent="-4445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12382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42875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1925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buFontTx/>
                  <a:buNone/>
                </a:pPr>
                <a:r>
                  <a:rPr lang="pt-BR" altLang="pt-BR" sz="2800" b="0" dirty="0">
                    <a:latin typeface="Arial" charset="0"/>
                  </a:rPr>
                  <a:t>5) Se |</a:t>
                </a:r>
                <a:r>
                  <a:rPr lang="pt-BR" altLang="pt-BR" sz="2800" b="0" dirty="0" err="1">
                    <a:latin typeface="Arial" charset="0"/>
                  </a:rPr>
                  <a:t>fobj</a:t>
                </a:r>
                <a:r>
                  <a:rPr lang="pt-BR" altLang="pt-BR" sz="2800" b="0" dirty="0">
                    <a:latin typeface="Arial" charset="0"/>
                  </a:rPr>
                  <a:t>| </a:t>
                </a:r>
                <a:r>
                  <a:rPr lang="pt-BR" altLang="pt-BR" sz="2800" b="0" dirty="0">
                    <a:latin typeface="Arial" charset="0"/>
                    <a:cs typeface="Arial" charset="0"/>
                  </a:rPr>
                  <a:t>≈</a:t>
                </a:r>
                <a:r>
                  <a:rPr lang="pt-BR" altLang="pt-BR" sz="2800" b="0" dirty="0">
                    <a:latin typeface="Arial" charset="0"/>
                  </a:rPr>
                  <a:t> 0, terminou. Caso contrário, obtenho novo </a:t>
                </a:r>
                <a14:m>
                  <m:oMath xmlns:m="http://schemas.openxmlformats.org/officeDocument/2006/math">
                    <m:r>
                      <a:rPr lang="pt-BR" altLang="pt-BR" sz="2800" b="0" i="1">
                        <a:latin typeface="Cambria Math"/>
                      </a:rPr>
                      <m:t>𝑃</m:t>
                    </m:r>
                  </m:oMath>
                </a14:m>
                <a:r>
                  <a:rPr lang="pt-BR" altLang="pt-BR" sz="2800" b="0" dirty="0">
                    <a:latin typeface="Arial" charset="0"/>
                  </a:rPr>
                  <a:t> (em geral, por </a:t>
                </a:r>
                <a:r>
                  <a:rPr lang="pt-BR" altLang="pt-BR" sz="2800" b="0" dirty="0" smtClean="0">
                    <a:latin typeface="Arial" charset="0"/>
                  </a:rPr>
                  <a:t>Newton-</a:t>
                </a:r>
                <a:r>
                  <a:rPr lang="pt-BR" altLang="pt-BR" sz="2800" b="0" dirty="0" err="1" smtClean="0">
                    <a:latin typeface="Arial" charset="0"/>
                  </a:rPr>
                  <a:t>Raphson</a:t>
                </a:r>
                <a:r>
                  <a:rPr lang="pt-BR" altLang="pt-BR" sz="2800" b="0" dirty="0" smtClean="0">
                    <a:latin typeface="Arial" charset="0"/>
                  </a:rPr>
                  <a:t> ou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altLang="pt-BR" sz="2800" b="0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pt-BR" altLang="pt-BR" sz="2800" b="0" i="1">
                            <a:latin typeface="Cambria Math"/>
                          </a:rPr>
                          <m:t>𝑛𝑜𝑣𝑜</m:t>
                        </m:r>
                      </m:sup>
                    </m:sSup>
                    <m:r>
                      <a:rPr lang="pt-BR" altLang="pt-BR" sz="2800" b="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altLang="pt-BR" sz="2800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altLang="pt-BR" sz="2800" b="0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pt-BR" altLang="pt-BR" sz="2800" b="0" i="1">
                            <a:latin typeface="Cambria Math"/>
                          </a:rPr>
                          <m:t>𝑣𝑒𝑙h𝑜</m:t>
                        </m:r>
                      </m:sup>
                    </m:sSup>
                    <m:r>
                      <a:rPr lang="pt-BR" altLang="pt-BR" sz="2800" b="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pt-BR" altLang="pt-BR" sz="2800" b="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altLang="pt-BR" sz="2800" b="0" i="1"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pt-BR" altLang="pt-BR" sz="2800" b="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pt-BR" altLang="pt-BR" sz="2800" b="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pt-BR" altLang="pt-BR" sz="2800" b="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altLang="pt-BR" sz="2800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altLang="pt-BR" sz="2800" b="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t-BR" altLang="pt-BR" sz="2800" b="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altLang="pt-BR" sz="2800" b="0" i="1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pt-BR" altLang="pt-BR" sz="2800" b="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  <m:sup>
                        <m:r>
                          <a:rPr lang="pt-BR" altLang="pt-BR" sz="2800" b="0" i="1">
                            <a:latin typeface="Cambria Math"/>
                          </a:rPr>
                          <m:t>0,5</m:t>
                        </m:r>
                      </m:sup>
                    </m:sSup>
                  </m:oMath>
                </a14:m>
                <a:r>
                  <a:rPr lang="pt-BR" altLang="pt-BR" sz="2800" b="0" dirty="0">
                    <a:latin typeface="Arial" charset="0"/>
                  </a:rPr>
                  <a:t>)</a:t>
                </a:r>
                <a:r>
                  <a:rPr lang="pt-BR" altLang="pt-BR" sz="2800" b="0" dirty="0" smtClean="0">
                    <a:latin typeface="Arial" charset="0"/>
                  </a:rPr>
                  <a:t>) </a:t>
                </a:r>
                <a:r>
                  <a:rPr lang="pt-BR" altLang="pt-BR" sz="2800" b="0" dirty="0">
                    <a:latin typeface="Arial" charset="0"/>
                  </a:rPr>
                  <a:t>e volto em 3). </a:t>
                </a:r>
              </a:p>
            </p:txBody>
          </p:sp>
        </mc:Choice>
        <mc:Fallback xmlns="">
          <p:sp>
            <p:nvSpPr>
              <p:cNvPr id="1536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257800"/>
                <a:ext cx="8610600" cy="1447800"/>
              </a:xfrm>
              <a:prstGeom prst="rect">
                <a:avLst/>
              </a:prstGeom>
              <a:blipFill rotWithShape="1">
                <a:blip r:embed="rId5"/>
                <a:stretch>
                  <a:fillRect l="-1487" t="-4219" r="-1416" b="-67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28600" y="4419600"/>
            <a:ext cx="8610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12382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42875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925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  <a:buFontTx/>
              <a:buNone/>
            </a:pPr>
            <a:r>
              <a:rPr lang="pt-BR" altLang="pt-BR" sz="2800" b="0" dirty="0">
                <a:latin typeface="Arial" charset="0"/>
              </a:rPr>
              <a:t>4) Volto em 3) até que |</a:t>
            </a:r>
            <a:r>
              <a:rPr lang="pt-BR" altLang="pt-BR" sz="2800" b="0" dirty="0" err="1">
                <a:latin typeface="Arial" charset="0"/>
              </a:rPr>
              <a:t>fobj</a:t>
            </a:r>
            <a:r>
              <a:rPr lang="pt-BR" altLang="pt-BR" sz="2800" b="0" baseline="30000" dirty="0" err="1">
                <a:latin typeface="Arial" charset="0"/>
              </a:rPr>
              <a:t>velho</a:t>
            </a:r>
            <a:r>
              <a:rPr lang="pt-BR" altLang="pt-BR" sz="2800" b="0" baseline="30000" dirty="0">
                <a:latin typeface="Arial" charset="0"/>
              </a:rPr>
              <a:t> </a:t>
            </a:r>
            <a:r>
              <a:rPr lang="pt-BR" altLang="pt-BR" sz="2800" b="0" dirty="0">
                <a:latin typeface="Arial" charset="0"/>
              </a:rPr>
              <a:t>- </a:t>
            </a:r>
            <a:r>
              <a:rPr lang="pt-BR" altLang="pt-BR" sz="2800" b="0" dirty="0" err="1">
                <a:latin typeface="Arial" charset="0"/>
              </a:rPr>
              <a:t>fobj</a:t>
            </a:r>
            <a:r>
              <a:rPr lang="pt-BR" altLang="pt-BR" sz="2800" b="0" baseline="30000" dirty="0" err="1">
                <a:latin typeface="Arial" charset="0"/>
              </a:rPr>
              <a:t>novo</a:t>
            </a:r>
            <a:r>
              <a:rPr lang="pt-BR" altLang="pt-BR" sz="2800" b="0" dirty="0">
                <a:latin typeface="Arial" charset="0"/>
              </a:rPr>
              <a:t>| </a:t>
            </a:r>
            <a:r>
              <a:rPr lang="pt-BR" altLang="pt-BR" sz="2800" b="0" dirty="0">
                <a:latin typeface="Arial" charset="0"/>
                <a:cs typeface="Arial" charset="0"/>
              </a:rPr>
              <a:t>≈</a:t>
            </a:r>
            <a:r>
              <a:rPr lang="pt-BR" altLang="pt-BR" sz="2800" b="0" dirty="0">
                <a:latin typeface="Arial" charset="0"/>
              </a:rPr>
              <a:t> 0. </a:t>
            </a:r>
          </a:p>
        </p:txBody>
      </p:sp>
    </p:spTree>
    <p:extLst>
      <p:ext uri="{BB962C8B-B14F-4D97-AF65-F5344CB8AC3E}">
        <p14:creationId xmlns:p14="http://schemas.microsoft.com/office/powerpoint/2010/main" val="18635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0" name="Rectangle 4"/>
              <p:cNvSpPr>
                <a:spLocks noChangeArrowheads="1"/>
              </p:cNvSpPr>
              <p:nvPr/>
            </p:nvSpPr>
            <p:spPr bwMode="auto">
              <a:xfrm>
                <a:off x="156949" y="1752600"/>
                <a:ext cx="8610600" cy="533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444500" indent="-4445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12382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42875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1925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buFontTx/>
                  <a:buNone/>
                </a:pPr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</a:rPr>
                  <a:t>2) </a:t>
                </a:r>
                <a:r>
                  <a:rPr lang="pt-BR" altLang="pt-BR" sz="2800" b="0" dirty="0">
                    <a:solidFill>
                      <a:schemeClr val="tx2"/>
                    </a:solidFill>
                    <a:latin typeface="Arial" charset="0"/>
                  </a:rPr>
                  <a:t>Calculo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pt-BR" altLang="pt-BR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pt-BR" altLang="pt-BR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𝐾</m:t>
                        </m:r>
                      </m:e>
                    </m:bar>
                  </m:oMath>
                </a14:m>
                <a:r>
                  <a:rPr lang="pt-BR" altLang="pt-BR" sz="2800" b="0" dirty="0">
                    <a:solidFill>
                      <a:schemeClr val="tx2"/>
                    </a:solidFill>
                    <a:latin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53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949" y="1752600"/>
                <a:ext cx="8610600" cy="533400"/>
              </a:xfrm>
              <a:prstGeom prst="rect">
                <a:avLst/>
              </a:prstGeom>
              <a:blipFill rotWithShape="1">
                <a:blip r:embed="rId2"/>
                <a:stretch>
                  <a:fillRect l="-1487" t="-12644" b="-275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6"/>
              <p:cNvSpPr>
                <a:spLocks noChangeArrowheads="1"/>
              </p:cNvSpPr>
              <p:nvPr/>
            </p:nvSpPr>
            <p:spPr bwMode="auto">
              <a:xfrm>
                <a:off x="156949" y="2514600"/>
                <a:ext cx="8610600" cy="1143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444500" indent="-4445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12382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42875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1925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buFontTx/>
                  <a:buNone/>
                </a:pPr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</a:rPr>
                  <a:t>3) Mantendo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pt-BR" altLang="pt-BR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pt-BR" altLang="pt-BR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𝐾</m:t>
                        </m:r>
                      </m:e>
                    </m:bar>
                  </m:oMath>
                </a14:m>
                <a:r>
                  <a:rPr lang="pt-BR" altLang="pt-BR" sz="2800" b="0" dirty="0">
                    <a:solidFill>
                      <a:schemeClr val="tx2"/>
                    </a:solidFill>
                    <a:latin typeface="Arial" charset="0"/>
                  </a:rPr>
                  <a:t> constante, encontro </a:t>
                </a:r>
                <a14:m>
                  <m:oMath xmlns:m="http://schemas.openxmlformats.org/officeDocument/2006/math">
                    <m:r>
                      <a:rPr lang="pt-BR" altLang="pt-BR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𝜐</m:t>
                    </m:r>
                  </m:oMath>
                </a14:m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</a:rPr>
                  <a:t> </a:t>
                </a:r>
                <a:r>
                  <a:rPr lang="pt-BR" altLang="pt-BR" sz="2800" b="0" dirty="0">
                    <a:solidFill>
                      <a:schemeClr val="tx2"/>
                    </a:solidFill>
                    <a:latin typeface="Arial" charset="0"/>
                  </a:rPr>
                  <a:t>que zera a </a:t>
                </a:r>
                <a:r>
                  <a:rPr lang="pt-BR" altLang="pt-BR" sz="2800" b="0" dirty="0" err="1">
                    <a:solidFill>
                      <a:schemeClr val="tx2"/>
                    </a:solidFill>
                    <a:latin typeface="Arial" charset="0"/>
                  </a:rPr>
                  <a:t>fobj</a:t>
                </a:r>
                <a:r>
                  <a:rPr lang="pt-BR" altLang="pt-BR" sz="2800" b="0" dirty="0">
                    <a:solidFill>
                      <a:schemeClr val="tx2"/>
                    </a:solidFill>
                    <a:latin typeface="Arial" charset="0"/>
                  </a:rPr>
                  <a:t> de </a:t>
                </a:r>
                <a:r>
                  <a:rPr lang="pt-BR" altLang="pt-BR" sz="2800" b="0" dirty="0" err="1" smtClean="0">
                    <a:solidFill>
                      <a:schemeClr val="tx2"/>
                    </a:solidFill>
                    <a:latin typeface="Arial" charset="0"/>
                  </a:rPr>
                  <a:t>Rachford</a:t>
                </a:r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</a:rPr>
                  <a:t> </a:t>
                </a:r>
                <a:r>
                  <a:rPr lang="pt-BR" altLang="pt-BR" sz="2800" b="0" dirty="0">
                    <a:solidFill>
                      <a:schemeClr val="tx2"/>
                    </a:solidFill>
                    <a:latin typeface="Arial" charset="0"/>
                  </a:rPr>
                  <a:t>e Rice</a:t>
                </a:r>
              </a:p>
            </p:txBody>
          </p:sp>
        </mc:Choice>
        <mc:Fallback xmlns="">
          <p:sp>
            <p:nvSpPr>
              <p:cNvPr id="2253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949" y="2514600"/>
                <a:ext cx="8610600" cy="1143000"/>
              </a:xfrm>
              <a:prstGeom prst="rect">
                <a:avLst/>
              </a:prstGeom>
              <a:blipFill rotWithShape="1">
                <a:blip r:embed="rId3"/>
                <a:stretch>
                  <a:fillRect l="-1487" t="-5882" r="-14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7"/>
              <p:cNvSpPr>
                <a:spLocks noChangeArrowheads="1"/>
              </p:cNvSpPr>
              <p:nvPr/>
            </p:nvSpPr>
            <p:spPr bwMode="auto">
              <a:xfrm>
                <a:off x="156949" y="3810000"/>
                <a:ext cx="8610600" cy="1143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444500" indent="-4445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12382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42875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1925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buFontTx/>
                  <a:buNone/>
                </a:pPr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</a:rPr>
                  <a:t>4) Com o novo valor de </a:t>
                </a:r>
                <a14:m>
                  <m:oMath xmlns:m="http://schemas.openxmlformats.org/officeDocument/2006/math">
                    <m:r>
                      <a:rPr lang="pt-BR" altLang="pt-BR" sz="2800" b="0" i="1">
                        <a:solidFill>
                          <a:schemeClr val="tx2"/>
                        </a:solidFill>
                        <a:latin typeface="Cambria Math"/>
                      </a:rPr>
                      <m:t>𝜐</m:t>
                    </m:r>
                  </m:oMath>
                </a14:m>
                <a:r>
                  <a:rPr lang="pt-BR" altLang="pt-BR" sz="2800" b="0" dirty="0">
                    <a:solidFill>
                      <a:schemeClr val="tx2"/>
                    </a:solidFill>
                    <a:latin typeface="Arial" charset="0"/>
                  </a:rPr>
                  <a:t> recalculo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pt-BR" altLang="pt-BR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pt-BR" altLang="pt-BR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</m:bar>
                  </m:oMath>
                </a14:m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</a:rPr>
                  <a:t> </a:t>
                </a:r>
                <a:r>
                  <a:rPr lang="pt-BR" altLang="pt-BR" sz="2800" b="0" dirty="0">
                    <a:solidFill>
                      <a:schemeClr val="tx2"/>
                    </a:solidFill>
                    <a:latin typeface="Arial" charset="0"/>
                  </a:rPr>
                  <a:t>e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pt-BR" altLang="pt-BR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pt-BR" altLang="pt-BR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𝑦</m:t>
                        </m:r>
                      </m:e>
                    </m:bar>
                  </m:oMath>
                </a14:m>
                <a:r>
                  <a:rPr lang="pt-BR" altLang="pt-BR" sz="2800" b="0" dirty="0">
                    <a:solidFill>
                      <a:schemeClr val="tx2"/>
                    </a:solidFill>
                    <a:latin typeface="Arial" charset="0"/>
                  </a:rPr>
                  <a:t> e comparo com os valores antigos </a:t>
                </a:r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</a:rPr>
                  <a:t>de</a:t>
                </a:r>
                <a14:m>
                  <m:oMath xmlns:m="http://schemas.openxmlformats.org/officeDocument/2006/math">
                    <m:r>
                      <a:rPr lang="pt-BR" altLang="pt-BR" sz="2800" b="0" i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pt-BR" altLang="pt-BR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𝜐</m:t>
                    </m:r>
                  </m:oMath>
                </a14:m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</a:rPr>
                  <a:t>,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pt-BR" altLang="pt-BR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pt-BR" altLang="pt-BR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</m:bar>
                  </m:oMath>
                </a14:m>
                <a:r>
                  <a:rPr lang="pt-BR" altLang="pt-BR" sz="2800" b="0" dirty="0">
                    <a:solidFill>
                      <a:schemeClr val="tx2"/>
                    </a:solidFill>
                    <a:latin typeface="Arial" charset="0"/>
                  </a:rPr>
                  <a:t> e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pt-BR" altLang="pt-BR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pt-BR" altLang="pt-BR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𝑦</m:t>
                        </m:r>
                      </m:e>
                    </m:bar>
                  </m:oMath>
                </a14:m>
                <a:endParaRPr lang="pt-BR" altLang="pt-BR" sz="2800" b="0" u="sng" dirty="0">
                  <a:solidFill>
                    <a:schemeClr val="tx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2532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949" y="3810000"/>
                <a:ext cx="8610600" cy="1143000"/>
              </a:xfrm>
              <a:prstGeom prst="rect">
                <a:avLst/>
              </a:prstGeom>
              <a:blipFill rotWithShape="1">
                <a:blip r:embed="rId4"/>
                <a:stretch>
                  <a:fillRect l="-1487" t="-5851" r="-1416" b="-47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33" name="Rectangle 9"/>
              <p:cNvSpPr>
                <a:spLocks noChangeArrowheads="1"/>
              </p:cNvSpPr>
              <p:nvPr/>
            </p:nvSpPr>
            <p:spPr bwMode="auto">
              <a:xfrm>
                <a:off x="156949" y="5105400"/>
                <a:ext cx="8610600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444500" indent="-4445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12382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42875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1925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buFontTx/>
                  <a:buNone/>
                </a:pPr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</a:rPr>
                  <a:t>5) Se </a:t>
                </a:r>
                <a14:m>
                  <m:oMath xmlns:m="http://schemas.openxmlformats.org/officeDocument/2006/math">
                    <m:r>
                      <a:rPr lang="pt-BR" altLang="pt-BR" sz="2800" b="0" i="1">
                        <a:solidFill>
                          <a:schemeClr val="tx2"/>
                        </a:solidFill>
                        <a:latin typeface="Cambria Math"/>
                      </a:rPr>
                      <m:t>𝜐</m:t>
                    </m:r>
                  </m:oMath>
                </a14:m>
                <a:r>
                  <a:rPr lang="pt-BR" altLang="pt-BR" sz="2800" b="0" baseline="30000" dirty="0" err="1">
                    <a:solidFill>
                      <a:schemeClr val="tx2"/>
                    </a:solidFill>
                    <a:latin typeface="Arial" charset="0"/>
                  </a:rPr>
                  <a:t>velho</a:t>
                </a:r>
                <a:r>
                  <a:rPr lang="pt-BR" altLang="pt-BR" sz="2800" b="0" dirty="0">
                    <a:solidFill>
                      <a:schemeClr val="tx2"/>
                    </a:solidFill>
                    <a:latin typeface="Arial" charset="0"/>
                  </a:rPr>
                  <a:t> </a:t>
                </a:r>
                <a:r>
                  <a:rPr lang="pt-BR" altLang="pt-BR" sz="2800" b="0" dirty="0">
                    <a:solidFill>
                      <a:schemeClr val="tx2"/>
                    </a:solidFill>
                    <a:latin typeface="Arial" charset="0"/>
                    <a:cs typeface="Arial" charset="0"/>
                  </a:rPr>
                  <a:t>≈</a:t>
                </a:r>
                <a:r>
                  <a:rPr lang="pt-BR" altLang="pt-BR" sz="2800" b="0" dirty="0">
                    <a:solidFill>
                      <a:schemeClr val="tx2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altLang="pt-BR" sz="2800" b="0" i="1">
                        <a:solidFill>
                          <a:schemeClr val="tx2"/>
                        </a:solidFill>
                        <a:latin typeface="Cambria Math"/>
                      </a:rPr>
                      <m:t>𝜐</m:t>
                    </m:r>
                  </m:oMath>
                </a14:m>
                <a:r>
                  <a:rPr lang="pt-BR" altLang="pt-BR" sz="2800" b="0" baseline="30000" dirty="0">
                    <a:solidFill>
                      <a:schemeClr val="tx2"/>
                    </a:solidFill>
                    <a:latin typeface="Arial" charset="0"/>
                  </a:rPr>
                  <a:t>novo </a:t>
                </a:r>
                <a:r>
                  <a:rPr lang="pt-BR" altLang="pt-BR" sz="2800" b="0" dirty="0">
                    <a:solidFill>
                      <a:schemeClr val="tx2"/>
                    </a:solidFill>
                    <a:latin typeface="Arial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pt-BR" altLang="pt-BR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pt-BR" altLang="pt-BR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bar>
                      </m:e>
                      <m:sup>
                        <m:r>
                          <a:rPr lang="pt-BR" altLang="pt-BR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𝑣𝑒𝑙h𝑜</m:t>
                        </m:r>
                      </m:sup>
                    </m:sSup>
                  </m:oMath>
                </a14:m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pt-BR" altLang="pt-BR" sz="2800" b="0" dirty="0">
                    <a:solidFill>
                      <a:schemeClr val="tx2"/>
                    </a:solidFill>
                    <a:latin typeface="Arial" charset="0"/>
                    <a:cs typeface="Arial" charset="0"/>
                  </a:rPr>
                  <a:t>≈</a:t>
                </a:r>
                <a:r>
                  <a:rPr lang="pt-BR" altLang="pt-BR" sz="2800" b="0" dirty="0">
                    <a:solidFill>
                      <a:schemeClr val="tx2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pt-BR" altLang="pt-BR" sz="28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pt-BR" altLang="pt-BR" sz="28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bar>
                      </m:e>
                      <m:sup>
                        <m:r>
                          <a:rPr lang="pt-BR" altLang="pt-BR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𝑛𝑜𝑣</m:t>
                        </m:r>
                        <m:r>
                          <a:rPr lang="pt-BR" altLang="pt-BR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pt-BR" altLang="pt-BR" sz="2800" b="0" dirty="0">
                    <a:solidFill>
                      <a:schemeClr val="tx2"/>
                    </a:solidFill>
                    <a:latin typeface="Arial" charset="0"/>
                  </a:rPr>
                  <a:t> e/ou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pt-BR" altLang="pt-BR" sz="28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pt-BR" altLang="pt-BR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bar>
                      </m:e>
                      <m:sup>
                        <m:r>
                          <a:rPr lang="pt-BR" altLang="pt-BR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𝑣𝑒𝑙h𝑜</m:t>
                        </m:r>
                      </m:sup>
                    </m:sSup>
                  </m:oMath>
                </a14:m>
                <a:r>
                  <a:rPr lang="pt-BR" altLang="pt-BR" sz="2800" b="0" dirty="0">
                    <a:solidFill>
                      <a:schemeClr val="tx2"/>
                    </a:solidFill>
                    <a:latin typeface="Arial" charset="0"/>
                    <a:cs typeface="Arial" charset="0"/>
                  </a:rPr>
                  <a:t> ≈</a:t>
                </a:r>
                <a:r>
                  <a:rPr lang="pt-BR" altLang="pt-BR" sz="2800" b="0" dirty="0">
                    <a:solidFill>
                      <a:schemeClr val="tx2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pt-BR" altLang="pt-BR" sz="28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pt-BR" altLang="pt-BR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bar>
                      </m:e>
                      <m:sup>
                        <m:r>
                          <a:rPr lang="pt-BR" altLang="pt-BR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𝑛𝑜𝑣𝑜</m:t>
                        </m:r>
                      </m:sup>
                    </m:sSup>
                  </m:oMath>
                </a14:m>
                <a:r>
                  <a:rPr lang="pt-BR" altLang="pt-BR" sz="2800" b="0" dirty="0">
                    <a:solidFill>
                      <a:schemeClr val="tx2"/>
                    </a:solidFill>
                    <a:latin typeface="Arial" charset="0"/>
                  </a:rPr>
                  <a:t>, terminou. Caso contrário, volto em </a:t>
                </a:r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</a:rPr>
                  <a:t>2). </a:t>
                </a:r>
                <a:endParaRPr lang="pt-BR" altLang="pt-BR" sz="2800" b="0" dirty="0">
                  <a:solidFill>
                    <a:schemeClr val="tx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2533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949" y="5105400"/>
                <a:ext cx="8610600" cy="1066800"/>
              </a:xfrm>
              <a:prstGeom prst="rect">
                <a:avLst/>
              </a:prstGeom>
              <a:blipFill rotWithShape="1">
                <a:blip r:embed="rId5"/>
                <a:stretch>
                  <a:fillRect l="-1487" t="-5143" r="-1416" b="-142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>
                <a:spLocks noChangeArrowheads="1"/>
              </p:cNvSpPr>
              <p:nvPr/>
            </p:nvSpPr>
            <p:spPr bwMode="auto">
              <a:xfrm>
                <a:off x="228600" y="152400"/>
                <a:ext cx="8610600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12382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42875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1925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buFontTx/>
                  <a:buNone/>
                </a:pPr>
                <a:r>
                  <a:rPr lang="pt-BR" altLang="pt-BR" sz="2800" b="0" dirty="0" smtClean="0">
                    <a:latin typeface="Arial" charset="0"/>
                  </a:rPr>
                  <a:t>Flash para ELV </a:t>
                </a:r>
                <a14:m>
                  <m:oMath xmlns:m="http://schemas.openxmlformats.org/officeDocument/2006/math">
                    <m:r>
                      <a:rPr lang="pt-BR" altLang="pt-BR" sz="2800" b="0" i="1" smtClean="0">
                        <a:latin typeface="Cambria Math"/>
                      </a:rPr>
                      <m:t>𝛾</m:t>
                    </m:r>
                    <m:r>
                      <a:rPr lang="pt-BR" altLang="pt-BR" sz="2800" b="0" i="1" smtClean="0">
                        <a:latin typeface="Cambria Math"/>
                      </a:rPr>
                      <m:t>−</m:t>
                    </m:r>
                    <m:r>
                      <a:rPr lang="pt-BR" altLang="pt-BR" sz="2800" b="0" i="1" smtClean="0">
                        <a:latin typeface="Cambria Math"/>
                      </a:rPr>
                      <m:t>𝜙</m:t>
                    </m:r>
                  </m:oMath>
                </a14:m>
                <a:r>
                  <a:rPr lang="pt-BR" altLang="pt-BR" sz="2800" b="0" dirty="0" smtClean="0">
                    <a:latin typeface="Arial" charset="0"/>
                  </a:rPr>
                  <a:t> completo</a:t>
                </a:r>
                <a:endParaRPr lang="pt-BR" altLang="pt-BR" sz="2800" b="0" dirty="0">
                  <a:latin typeface="Arial" charset="0"/>
                </a:endParaRPr>
              </a:p>
              <a:p>
                <a:pPr algn="just" eaLnBrk="1" hangingPunct="1">
                  <a:buFontTx/>
                  <a:buNone/>
                </a:pPr>
                <a:endParaRPr lang="pt-BR" altLang="pt-BR" sz="2800" b="0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52400"/>
                <a:ext cx="8610600" cy="609600"/>
              </a:xfrm>
              <a:prstGeom prst="rect">
                <a:avLst/>
              </a:prstGeom>
              <a:blipFill rotWithShape="1">
                <a:blip r:embed="rId6"/>
                <a:stretch>
                  <a:fillRect l="-1487" t="-10000" b="-13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152400" y="990600"/>
                <a:ext cx="8610600" cy="533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444500" indent="-4445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12382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42875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1925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buFontTx/>
                  <a:buNone/>
                </a:pPr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</a:rPr>
                  <a:t>1) Obtenho estimativa inicial para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pt-BR" altLang="pt-BR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pt-BR" altLang="pt-BR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</m:bar>
                  </m:oMath>
                </a14:m>
                <a:r>
                  <a:rPr lang="pt-BR" altLang="pt-BR" sz="2800" b="0" dirty="0">
                    <a:solidFill>
                      <a:schemeClr val="tx2"/>
                    </a:solidFill>
                    <a:latin typeface="Arial" charset="0"/>
                  </a:rPr>
                  <a:t> e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pt-BR" altLang="pt-BR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pt-BR" altLang="pt-BR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𝑦</m:t>
                        </m:r>
                      </m:e>
                    </m:bar>
                  </m:oMath>
                </a14:m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</a:rPr>
                  <a:t> (via </a:t>
                </a:r>
                <a:r>
                  <a:rPr lang="pt-BR" altLang="pt-BR" sz="2800" b="0" dirty="0" err="1" smtClean="0">
                    <a:solidFill>
                      <a:schemeClr val="tx2"/>
                    </a:solidFill>
                    <a:latin typeface="Arial" charset="0"/>
                  </a:rPr>
                  <a:t>Raoult</a:t>
                </a:r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</a:rPr>
                  <a:t>)</a:t>
                </a:r>
                <a:endParaRPr lang="pt-BR" altLang="pt-BR" sz="2800" b="0" dirty="0">
                  <a:solidFill>
                    <a:schemeClr val="tx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990600"/>
                <a:ext cx="8610600" cy="533400"/>
              </a:xfrm>
              <a:prstGeom prst="rect">
                <a:avLst/>
              </a:prstGeom>
              <a:blipFill rotWithShape="1">
                <a:blip r:embed="rId7"/>
                <a:stretch>
                  <a:fillRect l="-1415" t="-12644" b="-275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83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76200"/>
            <a:ext cx="8839200" cy="609600"/>
          </a:xfrm>
        </p:spPr>
        <p:txBody>
          <a:bodyPr lIns="0" tIns="0" rIns="0" bIns="0"/>
          <a:lstStyle/>
          <a:p>
            <a:pPr eaLnBrk="1" hangingPunct="1"/>
            <a:r>
              <a:rPr lang="pt-BR" altLang="pt-BR" sz="2800" dirty="0" smtClean="0">
                <a:solidFill>
                  <a:srgbClr val="FF0000"/>
                </a:solidFill>
                <a:latin typeface="Arial" charset="0"/>
              </a:rPr>
              <a:t>ELV – Utilizando equações de estado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Rectangle 11"/>
              <p:cNvSpPr>
                <a:spLocks noChangeArrowheads="1"/>
              </p:cNvSpPr>
              <p:nvPr/>
            </p:nvSpPr>
            <p:spPr bwMode="auto">
              <a:xfrm>
                <a:off x="200025" y="838199"/>
                <a:ext cx="8763000" cy="594360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lIns="0" tIns="0" rIns="0" bIns="0" numCol="1" anchor="t" anchorCtr="0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/>
                <a:r>
                  <a:rPr lang="pt-BR" altLang="pt-BR" sz="2800" b="0" dirty="0" smtClean="0">
                    <a:solidFill>
                      <a:srgbClr val="0000FF"/>
                    </a:solidFill>
                    <a:latin typeface="Arial" charset="0"/>
                  </a:rPr>
                  <a:t>Até aqui descrevemos a fugacidade na fase vapor pela pressão parcial (gás ideal,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BR" altLang="pt-BR" sz="2800" b="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altLang="pt-BR" sz="2800" b="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800" b="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pt-BR" altLang="pt-BR" sz="2800" b="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pt-BR" altLang="pt-BR" sz="2800" b="0" i="1">
                            <a:latin typeface="Cambria Math"/>
                          </a:rPr>
                          <m:t>𝑉</m:t>
                        </m:r>
                      </m:sup>
                    </m:sSup>
                    <m:r>
                      <a:rPr lang="pt-BR" altLang="pt-BR" sz="2800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altLang="pt-BR" sz="28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altLang="pt-BR" sz="2800" b="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altLang="pt-BR" sz="2800" b="0" i="1">
                        <a:latin typeface="Cambria Math"/>
                      </a:rPr>
                      <m:t> </m:t>
                    </m:r>
                    <m:r>
                      <a:rPr lang="pt-BR" altLang="pt-BR" sz="2800" b="0" i="1">
                        <a:latin typeface="Cambria Math"/>
                      </a:rPr>
                      <m:t>𝑃</m:t>
                    </m:r>
                  </m:oMath>
                </a14:m>
                <a:r>
                  <a:rPr lang="pt-BR" altLang="pt-BR" sz="2800" b="0" dirty="0" smtClean="0">
                    <a:solidFill>
                      <a:srgbClr val="0000FF"/>
                    </a:solidFill>
                    <a:latin typeface="Arial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pt-BR" altLang="pt-BR" sz="28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b="0" i="1">
                            <a:latin typeface="Cambria Math"/>
                          </a:rPr>
                          <m:t>𝑉</m:t>
                        </m:r>
                      </m:sup>
                    </m:sSubSup>
                    <m:r>
                      <a:rPr lang="pt-BR" altLang="pt-BR" sz="2800" b="0" i="1">
                        <a:latin typeface="Cambria Math"/>
                      </a:rPr>
                      <m:t>=</m:t>
                    </m:r>
                    <m:r>
                      <a:rPr lang="pt-BR" altLang="pt-BR" sz="28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pt-BR" altLang="pt-BR" sz="2800" b="0" dirty="0" smtClean="0">
                    <a:solidFill>
                      <a:srgbClr val="0000FF"/>
                    </a:solidFill>
                    <a:latin typeface="Arial" charset="0"/>
                  </a:rPr>
                  <a:t>) ou corrigimos com o coeficiente </a:t>
                </a:r>
                <a:r>
                  <a:rPr lang="pt-BR" altLang="pt-BR" sz="2800" b="0" dirty="0">
                    <a:solidFill>
                      <a:srgbClr val="0000FF"/>
                    </a:solidFill>
                    <a:latin typeface="Arial" charset="0"/>
                  </a:rPr>
                  <a:t>de fugacidade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altLang="pt-BR" sz="2800" b="0" i="1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pt-BR" altLang="pt-BR" sz="2800" b="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pt-BR" altLang="pt-BR" sz="2800" b="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altLang="pt-BR" sz="2800" b="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pt-BR" altLang="pt-BR" sz="2800" b="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pt-BR" altLang="pt-BR" sz="2800" b="0" i="1">
                                <a:latin typeface="Cambria Math"/>
                              </a:rPr>
                              <m:t>𝑉</m:t>
                            </m:r>
                          </m:sup>
                        </m:sSup>
                        <m:r>
                          <a:rPr lang="pt-BR" altLang="pt-BR" sz="2800" b="0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t-BR" altLang="pt-BR" sz="28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altLang="pt-BR" sz="2800" b="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t-BR" altLang="pt-BR" sz="2800" b="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pt-BR" altLang="pt-BR" sz="2800" i="1"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pt-BR" altLang="pt-BR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BR" altLang="pt-BR" sz="2800">
                                    <a:latin typeface="Cambria Math"/>
                                  </a:rPr>
                                  <m:t>𝜙</m:t>
                                </m:r>
                              </m:e>
                            </m:acc>
                          </m:e>
                          <m:sub>
                            <m:r>
                              <a:rPr lang="pt-BR" altLang="pt-BR" sz="280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pt-BR" altLang="pt-BR" sz="2800">
                                <a:latin typeface="Cambria Math"/>
                              </a:rPr>
                              <m:t>𝑉</m:t>
                            </m:r>
                          </m:sup>
                        </m:sSubSup>
                        <m:r>
                          <a:rPr lang="pt-BR" altLang="pt-BR" sz="2800" b="0" i="1">
                            <a:latin typeface="Cambria Math"/>
                          </a:rPr>
                          <m:t>𝑃</m:t>
                        </m:r>
                        <m:r>
                          <a:rPr lang="pt-BR" altLang="pt-BR" sz="2800" b="0" i="1" smtClean="0">
                            <a:latin typeface="Cambria Math"/>
                          </a:rPr>
                          <m:t>,   </m:t>
                        </m:r>
                        <m:sSubSup>
                          <m:sSubSupPr>
                            <m:ctrlPr>
                              <a:rPr lang="pt-BR" altLang="pt-BR" sz="2800" b="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altLang="pt-BR" sz="2800" b="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pt-BR" altLang="pt-BR" sz="2800" b="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pt-BR" altLang="pt-BR" sz="2800" b="0" i="1">
                                <a:latin typeface="Cambria Math"/>
                              </a:rPr>
                              <m:t>𝑉</m:t>
                            </m:r>
                          </m:sup>
                        </m:sSubSup>
                        <m:r>
                          <a:rPr lang="pt-BR" altLang="pt-BR" sz="2800" b="0" i="1">
                            <a:latin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lang="pt-BR" altLang="pt-BR" sz="28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altLang="pt-BR" sz="2800" b="0" i="1" smtClean="0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pt-BR" altLang="pt-BR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pt-BR" altLang="pt-BR" sz="2800" b="0" i="1" smtClean="0">
                                <a:latin typeface="Cambria Math"/>
                              </a:rPr>
                              <m:t>𝑉</m:t>
                            </m:r>
                          </m:sup>
                        </m:sSubSup>
                        <m:r>
                          <a:rPr lang="pt-BR" altLang="pt-BR" sz="2800" b="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pt-BR" altLang="pt-BR" sz="2800" b="0" dirty="0" smtClean="0">
                    <a:solidFill>
                      <a:srgbClr val="0000FF"/>
                    </a:solidFill>
                    <a:latin typeface="Arial" charset="0"/>
                  </a:rPr>
                  <a:t> usando a expansão do virial em pressão (truncada no 2º termo). Vimos também que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b="0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b="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pt-BR" altLang="pt-BR" sz="2800" b="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b="0" i="1">
                            <a:latin typeface="Cambria Math"/>
                          </a:rPr>
                          <m:t>𝑉</m:t>
                        </m:r>
                      </m:sup>
                    </m:sSubSup>
                  </m:oMath>
                </a14:m>
                <a:r>
                  <a:rPr lang="pt-BR" altLang="pt-BR" sz="2800" b="0" dirty="0" smtClean="0">
                    <a:solidFill>
                      <a:srgbClr val="0000FF"/>
                    </a:solidFill>
                    <a:latin typeface="Arial" charset="0"/>
                  </a:rPr>
                  <a:t> 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pt-BR" altLang="pt-BR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800">
                                <a:latin typeface="Cambria Math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pt-BR" altLang="pt-BR" sz="280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>
                            <a:latin typeface="Cambria Math"/>
                          </a:rPr>
                          <m:t>𝑉</m:t>
                        </m:r>
                      </m:sup>
                    </m:sSubSup>
                  </m:oMath>
                </a14:m>
                <a:r>
                  <a:rPr lang="pt-BR" altLang="pt-BR" sz="2800" b="0" dirty="0" smtClean="0">
                    <a:solidFill>
                      <a:srgbClr val="0000FF"/>
                    </a:solidFill>
                    <a:latin typeface="Arial" charset="0"/>
                  </a:rPr>
                  <a:t> estão relacionados com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pt-BR" altLang="pt-BR" sz="2800" b="0" dirty="0" smtClean="0">
                    <a:solidFill>
                      <a:srgbClr val="0000FF"/>
                    </a:solidFill>
                    <a:latin typeface="Arial" charset="0"/>
                  </a:rPr>
                  <a:t>. Assim, vamos começar a calcular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b="0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b="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pt-BR" altLang="pt-BR" sz="2800" b="0" i="1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 com equação de estado:</a:t>
                </a:r>
              </a:p>
              <a:p>
                <a:pPr algn="just" eaLnBrk="1" hangingPunct="1"/>
                <a:endParaRPr lang="pt-BR" altLang="pt-BR" sz="1200" b="0" dirty="0" smtClean="0">
                  <a:solidFill>
                    <a:schemeClr val="tx1"/>
                  </a:solidFill>
                  <a:latin typeface="Arial" charset="0"/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</m:num>
                            <m:den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den>
                          </m:f>
                        </m:e>
                      </m:d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sup>
                          </m:sSubSup>
                        </m:num>
                        <m:den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𝑅𝑇</m:t>
                          </m:r>
                        </m:den>
                      </m:f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𝑍</m:t>
                      </m:r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−1−</m:t>
                      </m:r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∞</m:t>
                          </m:r>
                        </m:sub>
                        <m:sup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𝑉</m:t>
                          </m:r>
                        </m:sup>
                        <m:e>
                          <m:f>
                            <m:f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𝑍</m:t>
                              </m:r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altLang="pt-BR" sz="2800" b="0" i="1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den>
                          </m:f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∴</m:t>
                      </m:r>
                    </m:oMath>
                  </m:oMathPara>
                </a14:m>
                <a:endParaRPr lang="pt-BR" altLang="pt-BR" sz="1200" b="0" dirty="0" smtClean="0">
                  <a:solidFill>
                    <a:schemeClr val="tx1"/>
                  </a:solidFill>
                  <a:latin typeface="Arial" charset="0"/>
                </a:endParaRPr>
              </a:p>
              <a:p>
                <a:pPr algn="just" eaLnBrk="1" hangingPunct="1"/>
                <a:endParaRPr lang="pt-BR" altLang="pt-BR" sz="1600" b="0" dirty="0" smtClean="0">
                  <a:solidFill>
                    <a:schemeClr val="tx1"/>
                  </a:solidFill>
                  <a:latin typeface="Arial" charset="0"/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r>
                      <a:rPr lang="pt-BR" altLang="pt-BR" sz="2800" b="0" i="1">
                        <a:solidFill>
                          <a:srgbClr val="FF0000"/>
                        </a:solidFill>
                        <a:latin typeface="Cambria Math"/>
                      </a:rPr>
                      <m:t>𝑙𝑛</m:t>
                    </m:r>
                    <m:d>
                      <m:dPr>
                        <m:ctrlP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t-BR" altLang="pt-BR" sz="2800" b="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altLang="pt-BR" sz="2800" b="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pt-BR" altLang="pt-BR" sz="2800" b="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</m:sSubSup>
                      </m:e>
                    </m:d>
                    <m:r>
                      <a:rPr lang="pt-BR" altLang="pt-BR" sz="2800" b="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pt-BR" altLang="pt-BR" sz="2800" b="0" i="1">
                        <a:solidFill>
                          <a:srgbClr val="FF0000"/>
                        </a:solidFill>
                        <a:latin typeface="Cambria Math"/>
                      </a:rPr>
                      <m:t>𝑍</m:t>
                    </m:r>
                    <m:r>
                      <a:rPr lang="pt-BR" altLang="pt-BR" sz="2800" b="0" i="1">
                        <a:solidFill>
                          <a:srgbClr val="FF0000"/>
                        </a:solidFill>
                        <a:latin typeface="Cambria Math"/>
                      </a:rPr>
                      <m:t>−1−</m:t>
                    </m:r>
                    <m:r>
                      <a:rPr lang="pt-BR" altLang="pt-BR" sz="2800" b="0" i="1">
                        <a:solidFill>
                          <a:srgbClr val="FF0000"/>
                        </a:solidFill>
                        <a:latin typeface="Cambria Math"/>
                      </a:rPr>
                      <m:t>𝑙𝑛</m:t>
                    </m:r>
                    <m:d>
                      <m:dPr>
                        <m:ctrlP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altLang="pt-BR" sz="2800" b="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altLang="pt-BR" sz="2800" b="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pt-BR" altLang="pt-BR" sz="2800" b="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altLang="pt-BR" sz="2800" b="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altLang="pt-BR" sz="2800" b="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pt-BR" altLang="pt-BR" sz="2800" b="0" i="1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pt-BR" altLang="pt-BR" sz="2800" b="0" dirty="0" smtClean="0">
                    <a:latin typeface="Arial" charset="0"/>
                  </a:rPr>
                  <a:t>. Vale para L e V!!!</a:t>
                </a:r>
                <a:endParaRPr lang="pt-BR" altLang="pt-BR" sz="2800" b="0" dirty="0">
                  <a:latin typeface="Arial" charset="0"/>
                </a:endParaRPr>
              </a:p>
              <a:p>
                <a:pPr algn="just" eaLnBrk="1" hangingPunct="1"/>
                <a:endParaRPr lang="pt-BR" altLang="pt-BR" sz="1600" b="0" dirty="0" smtClean="0">
                  <a:solidFill>
                    <a:schemeClr val="tx1"/>
                  </a:solidFill>
                  <a:latin typeface="Arial" charset="0"/>
                </a:endParaRPr>
              </a:p>
              <a:p>
                <a:pPr algn="just" eaLnBrk="1" hangingPunct="1"/>
                <a14:m>
                  <m:oMath xmlns:m="http://schemas.openxmlformats.org/officeDocument/2006/math">
                    <m:r>
                      <a:rPr lang="pt-BR" altLang="pt-BR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altLang="pt-BR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BR" altLang="pt-BR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 são os mesmos usados em Termodinâmica I.</a:t>
                </a:r>
              </a:p>
            </p:txBody>
          </p:sp>
        </mc:Choice>
        <mc:Fallback xmlns="">
          <p:sp>
            <p:nvSpPr>
              <p:cNvPr id="19461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025" y="838199"/>
                <a:ext cx="8763000" cy="5943601"/>
              </a:xfrm>
              <a:prstGeom prst="rect">
                <a:avLst/>
              </a:prstGeom>
              <a:blipFill rotWithShape="1">
                <a:blip r:embed="rId2"/>
                <a:stretch>
                  <a:fillRect l="-2505" t="-1742" r="-2505" b="-2049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89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76200"/>
            <a:ext cx="8839200" cy="609600"/>
          </a:xfrm>
        </p:spPr>
        <p:txBody>
          <a:bodyPr lIns="0" tIns="0" rIns="0" bIns="0"/>
          <a:lstStyle/>
          <a:p>
            <a:pPr eaLnBrk="1" hangingPunct="1"/>
            <a:r>
              <a:rPr lang="pt-BR" altLang="pt-BR" sz="2800" dirty="0" smtClean="0">
                <a:solidFill>
                  <a:srgbClr val="FF0000"/>
                </a:solidFill>
                <a:latin typeface="Arial" charset="0"/>
              </a:rPr>
              <a:t>ELV – Utilizando equações de estado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Rectangle 11"/>
              <p:cNvSpPr>
                <a:spLocks noChangeArrowheads="1"/>
              </p:cNvSpPr>
              <p:nvPr/>
            </p:nvSpPr>
            <p:spPr bwMode="auto">
              <a:xfrm>
                <a:off x="200025" y="838199"/>
                <a:ext cx="8763000" cy="594360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lIns="0" tIns="0" rIns="0" bIns="0" numCol="1" anchor="t" anchorCtr="0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/>
                <a:r>
                  <a:rPr lang="pt-BR" altLang="pt-BR" sz="2800" b="0" dirty="0" smtClean="0">
                    <a:solidFill>
                      <a:srgbClr val="0000FF"/>
                    </a:solidFill>
                    <a:latin typeface="Arial" charset="0"/>
                  </a:rPr>
                  <a:t>Até aqui descrevemos a fugacidade na fase vapor pela pressão parcial (gás ideal,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BR" altLang="pt-BR" sz="2800" b="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altLang="pt-BR" sz="2800" b="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800" b="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pt-BR" altLang="pt-BR" sz="2800" b="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pt-BR" altLang="pt-BR" sz="2800" b="0" i="1">
                            <a:latin typeface="Cambria Math"/>
                          </a:rPr>
                          <m:t>𝑉</m:t>
                        </m:r>
                      </m:sup>
                    </m:sSup>
                    <m:r>
                      <a:rPr lang="pt-BR" altLang="pt-BR" sz="2800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altLang="pt-BR" sz="28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altLang="pt-BR" sz="2800" b="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altLang="pt-BR" sz="2800" b="0" i="1">
                        <a:latin typeface="Cambria Math"/>
                      </a:rPr>
                      <m:t> </m:t>
                    </m:r>
                    <m:r>
                      <a:rPr lang="pt-BR" altLang="pt-BR" sz="2800" b="0" i="1">
                        <a:latin typeface="Cambria Math"/>
                      </a:rPr>
                      <m:t>𝑃</m:t>
                    </m:r>
                  </m:oMath>
                </a14:m>
                <a:r>
                  <a:rPr lang="pt-BR" altLang="pt-BR" sz="2800" b="0" dirty="0" smtClean="0">
                    <a:solidFill>
                      <a:srgbClr val="0000FF"/>
                    </a:solidFill>
                    <a:latin typeface="Arial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pt-BR" altLang="pt-BR" sz="28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b="0" i="1">
                            <a:latin typeface="Cambria Math"/>
                          </a:rPr>
                          <m:t>𝑉</m:t>
                        </m:r>
                      </m:sup>
                    </m:sSubSup>
                    <m:r>
                      <a:rPr lang="pt-BR" altLang="pt-BR" sz="2800" b="0" i="1">
                        <a:latin typeface="Cambria Math"/>
                      </a:rPr>
                      <m:t>=</m:t>
                    </m:r>
                    <m:r>
                      <a:rPr lang="pt-BR" altLang="pt-BR" sz="28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pt-BR" altLang="pt-BR" sz="2800" b="0" dirty="0" smtClean="0">
                    <a:solidFill>
                      <a:srgbClr val="0000FF"/>
                    </a:solidFill>
                    <a:latin typeface="Arial" charset="0"/>
                  </a:rPr>
                  <a:t>) ou a corrigimos com o uso do coeficiente </a:t>
                </a:r>
                <a:r>
                  <a:rPr lang="pt-BR" altLang="pt-BR" sz="2800" b="0" dirty="0">
                    <a:solidFill>
                      <a:srgbClr val="0000FF"/>
                    </a:solidFill>
                    <a:latin typeface="Arial" charset="0"/>
                  </a:rPr>
                  <a:t>de fugacidade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altLang="pt-BR" sz="2800" b="0" i="1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pt-BR" altLang="pt-BR" sz="2800" b="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pt-BR" altLang="pt-BR" sz="2800" b="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altLang="pt-BR" sz="2800" b="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pt-BR" altLang="pt-BR" sz="2800" b="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pt-BR" altLang="pt-BR" sz="2800" b="0" i="1">
                                <a:latin typeface="Cambria Math"/>
                              </a:rPr>
                              <m:t>𝑉</m:t>
                            </m:r>
                          </m:sup>
                        </m:sSup>
                        <m:r>
                          <a:rPr lang="pt-BR" altLang="pt-BR" sz="2800" b="0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t-BR" altLang="pt-BR" sz="28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altLang="pt-BR" sz="2800" b="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t-BR" altLang="pt-BR" sz="2800" b="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pt-BR" altLang="pt-BR" sz="2800" i="1"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pt-BR" altLang="pt-BR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BR" altLang="pt-BR" sz="2800">
                                    <a:latin typeface="Cambria Math"/>
                                  </a:rPr>
                                  <m:t>𝜙</m:t>
                                </m:r>
                              </m:e>
                            </m:acc>
                          </m:e>
                          <m:sub>
                            <m:r>
                              <a:rPr lang="pt-BR" altLang="pt-BR" sz="280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pt-BR" altLang="pt-BR" sz="2800">
                                <a:latin typeface="Cambria Math"/>
                              </a:rPr>
                              <m:t>𝑉</m:t>
                            </m:r>
                          </m:sup>
                        </m:sSubSup>
                        <m:r>
                          <a:rPr lang="pt-BR" altLang="pt-BR" sz="2800" b="0" i="1">
                            <a:latin typeface="Cambria Math"/>
                          </a:rPr>
                          <m:t>𝑃</m:t>
                        </m:r>
                        <m:r>
                          <a:rPr lang="pt-BR" altLang="pt-BR" sz="2800" b="0" i="1" smtClean="0">
                            <a:latin typeface="Cambria Math"/>
                          </a:rPr>
                          <m:t>,   </m:t>
                        </m:r>
                        <m:sSubSup>
                          <m:sSubSupPr>
                            <m:ctrlPr>
                              <a:rPr lang="pt-BR" altLang="pt-BR" sz="2800" b="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altLang="pt-BR" sz="2800" b="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pt-BR" altLang="pt-BR" sz="2800" b="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pt-BR" altLang="pt-BR" sz="2800" b="0" i="1">
                                <a:latin typeface="Cambria Math"/>
                              </a:rPr>
                              <m:t>𝑉</m:t>
                            </m:r>
                          </m:sup>
                        </m:sSubSup>
                        <m:r>
                          <a:rPr lang="pt-BR" altLang="pt-BR" sz="2800" b="0" i="1">
                            <a:latin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lang="pt-BR" altLang="pt-BR" sz="28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altLang="pt-BR" sz="2800" b="0" i="1" smtClean="0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pt-BR" altLang="pt-BR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pt-BR" altLang="pt-BR" sz="2800" b="0" i="1" smtClean="0">
                                <a:latin typeface="Cambria Math"/>
                              </a:rPr>
                              <m:t>𝑉</m:t>
                            </m:r>
                          </m:sup>
                        </m:sSubSup>
                        <m:r>
                          <a:rPr lang="pt-BR" altLang="pt-BR" sz="2800" b="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pt-BR" altLang="pt-BR" sz="2800" b="0" dirty="0" smtClean="0">
                    <a:solidFill>
                      <a:srgbClr val="0000FF"/>
                    </a:solidFill>
                    <a:latin typeface="Arial" charset="0"/>
                  </a:rPr>
                  <a:t> usando a expansão do virial em pressão. Vimos que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b="0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b="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pt-BR" altLang="pt-BR" sz="2800" b="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b="0" i="1">
                            <a:latin typeface="Cambria Math"/>
                          </a:rPr>
                          <m:t>𝑉</m:t>
                        </m:r>
                      </m:sup>
                    </m:sSubSup>
                  </m:oMath>
                </a14:m>
                <a:r>
                  <a:rPr lang="pt-BR" altLang="pt-BR" sz="2800" b="0" dirty="0" smtClean="0">
                    <a:solidFill>
                      <a:srgbClr val="0000FF"/>
                    </a:solidFill>
                    <a:latin typeface="Arial" charset="0"/>
                  </a:rPr>
                  <a:t> 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pt-BR" altLang="pt-BR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800">
                                <a:latin typeface="Cambria Math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pt-BR" altLang="pt-BR" sz="280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>
                            <a:latin typeface="Cambria Math"/>
                          </a:rPr>
                          <m:t>𝑉</m:t>
                        </m:r>
                      </m:sup>
                    </m:sSubSup>
                  </m:oMath>
                </a14:m>
                <a:r>
                  <a:rPr lang="pt-BR" altLang="pt-BR" sz="2800" b="0" dirty="0" smtClean="0">
                    <a:solidFill>
                      <a:srgbClr val="0000FF"/>
                    </a:solidFill>
                    <a:latin typeface="Arial" charset="0"/>
                  </a:rPr>
                  <a:t> estão relacionados com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pt-BR" altLang="pt-BR" sz="2800" b="0" dirty="0" smtClean="0">
                    <a:solidFill>
                      <a:srgbClr val="0000FF"/>
                    </a:solidFill>
                    <a:latin typeface="Arial" charset="0"/>
                  </a:rPr>
                  <a:t>. Assim, vamos começar a calcular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b="0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b="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pt-BR" altLang="pt-BR" sz="2800" b="0" i="1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 com equação de estado cúbica genérica (EDE):</a:t>
                </a:r>
              </a:p>
              <a:p>
                <a:pPr algn="just" eaLnBrk="1" hangingPunct="1"/>
                <a:endParaRPr lang="pt-BR" altLang="pt-BR" sz="1200" b="0" dirty="0" smtClean="0">
                  <a:solidFill>
                    <a:schemeClr val="tx1"/>
                  </a:solidFill>
                  <a:latin typeface="Arial" charset="0"/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</m:num>
                            <m:den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den>
                          </m:f>
                        </m:e>
                      </m:d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sup>
                          </m:sSubSup>
                        </m:num>
                        <m:den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𝑅𝑇</m:t>
                          </m:r>
                        </m:den>
                      </m:f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𝑍</m:t>
                      </m:r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−1−</m:t>
                      </m:r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∞</m:t>
                          </m:r>
                        </m:sub>
                        <m:sup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𝑉</m:t>
                          </m:r>
                        </m:sup>
                        <m:e>
                          <m:f>
                            <m:f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𝑍</m:t>
                              </m:r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altLang="pt-BR" sz="2800" b="0" i="1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den>
                          </m:f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∴</m:t>
                      </m:r>
                    </m:oMath>
                  </m:oMathPara>
                </a14:m>
                <a:endParaRPr lang="pt-BR" altLang="pt-BR" sz="1200" b="0" dirty="0" smtClean="0">
                  <a:solidFill>
                    <a:schemeClr val="tx1"/>
                  </a:solidFill>
                  <a:latin typeface="Arial" charset="0"/>
                </a:endParaRPr>
              </a:p>
              <a:p>
                <a:pPr algn="just" eaLnBrk="1" hangingPunct="1"/>
                <a:endParaRPr lang="pt-BR" altLang="pt-BR" sz="1600" b="0" dirty="0" smtClean="0">
                  <a:solidFill>
                    <a:schemeClr val="tx1"/>
                  </a:solidFill>
                  <a:latin typeface="Arial" charset="0"/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𝑍</m:t>
                      </m:r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−1−</m:t>
                      </m:r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pt-BR" altLang="pt-BR" sz="2800" b="0" dirty="0">
                  <a:latin typeface="Arial" charset="0"/>
                </a:endParaRPr>
              </a:p>
              <a:p>
                <a:pPr algn="just" eaLnBrk="1" hangingPunct="1"/>
                <a:endParaRPr lang="pt-BR" altLang="pt-BR" sz="1600" b="0" dirty="0" smtClean="0">
                  <a:solidFill>
                    <a:schemeClr val="tx1"/>
                  </a:solidFill>
                  <a:latin typeface="Arial" charset="0"/>
                </a:endParaRPr>
              </a:p>
              <a:p>
                <a:pPr algn="just" eaLnBrk="1" hangingPunct="1"/>
                <a14:m>
                  <m:oMath xmlns:m="http://schemas.openxmlformats.org/officeDocument/2006/math">
                    <m:r>
                      <a:rPr lang="pt-BR" altLang="pt-BR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altLang="pt-BR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BR" altLang="pt-BR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 são os mesmos usados em Termodinâmica I.</a:t>
                </a:r>
              </a:p>
            </p:txBody>
          </p:sp>
        </mc:Choice>
        <mc:Fallback xmlns="">
          <p:sp>
            <p:nvSpPr>
              <p:cNvPr id="19461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025" y="838199"/>
                <a:ext cx="8763000" cy="5943601"/>
              </a:xfrm>
              <a:prstGeom prst="rect">
                <a:avLst/>
              </a:prstGeom>
              <a:blipFill rotWithShape="1">
                <a:blip r:embed="rId2"/>
                <a:stretch>
                  <a:fillRect l="-2505" t="-1742" r="-2505" b="-2049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5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Rectangl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228600" y="76200"/>
                <a:ext cx="8763000" cy="1828800"/>
              </a:xfrm>
            </p:spPr>
            <p:txBody>
              <a:bodyPr lIns="0" tIns="0" rIns="0" bIns="0"/>
              <a:lstStyle/>
              <a:p>
                <a:pPr algn="just" eaLnBrk="1" hangingPunct="1"/>
                <a:r>
                  <a:rPr lang="pt-BR" altLang="pt-BR" sz="2800" dirty="0" smtClean="0">
                    <a:solidFill>
                      <a:schemeClr val="tx1"/>
                    </a:solidFill>
                    <a:latin typeface="Arial" charset="0"/>
                  </a:rPr>
                  <a:t>Podemos calcular de ELV de substâncias puras com equações de estado, sendo especificada a temperatura, sendo: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i="1" smtClean="0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pt-BR" altLang="pt-BR" sz="280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𝑉</m:t>
                        </m:r>
                      </m:sup>
                    </m:sSubSup>
                    <m:r>
                      <a:rPr lang="pt-BR" altLang="pt-BR" sz="2800" i="1">
                        <a:solidFill>
                          <a:srgbClr val="008E18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pt-BR" altLang="pt-BR" sz="2800" i="1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pt-BR" altLang="pt-BR" sz="280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𝑉</m:t>
                        </m:r>
                      </m:sup>
                    </m:sSubSup>
                    <m:r>
                      <a:rPr lang="pt-BR" altLang="pt-BR" sz="2800" i="1">
                        <a:solidFill>
                          <a:srgbClr val="008E18"/>
                        </a:solidFill>
                        <a:latin typeface="Cambria Math"/>
                      </a:rPr>
                      <m:t>𝑃</m:t>
                    </m:r>
                    <m:r>
                      <a:rPr lang="pt-BR" altLang="pt-BR" sz="2800" b="0" i="0" smtClean="0">
                        <a:solidFill>
                          <a:srgbClr val="008E18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pt-BR" altLang="pt-BR" sz="2800" i="1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pt-BR" altLang="pt-BR" sz="280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b="0" i="1" smtClean="0">
                            <a:solidFill>
                              <a:srgbClr val="008E18"/>
                            </a:solidFill>
                            <a:latin typeface="Cambria Math"/>
                          </a:rPr>
                          <m:t>𝐿</m:t>
                        </m:r>
                      </m:sup>
                    </m:sSubSup>
                    <m:r>
                      <a:rPr lang="pt-BR" altLang="pt-BR" sz="2800" i="1">
                        <a:solidFill>
                          <a:srgbClr val="008E18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pt-BR" altLang="pt-BR" sz="2800" i="1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pt-BR" altLang="pt-BR" sz="280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b="0" i="1" smtClean="0">
                            <a:solidFill>
                              <a:srgbClr val="008E18"/>
                            </a:solidFill>
                            <a:latin typeface="Cambria Math"/>
                          </a:rPr>
                          <m:t>𝐿</m:t>
                        </m:r>
                      </m:sup>
                    </m:sSubSup>
                    <m:r>
                      <a:rPr lang="pt-BR" altLang="pt-BR" sz="2800" i="1">
                        <a:solidFill>
                          <a:srgbClr val="008E18"/>
                        </a:solidFill>
                        <a:latin typeface="Cambria Math"/>
                      </a:rPr>
                      <m:t>𝑃</m:t>
                    </m:r>
                    <m:r>
                      <a:rPr lang="pt-BR" altLang="pt-BR" sz="2800" b="0" i="1" smtClean="0">
                        <a:solidFill>
                          <a:srgbClr val="008E18"/>
                        </a:solidFill>
                        <a:latin typeface="Cambria Math"/>
                      </a:rPr>
                      <m:t>∴</m:t>
                    </m:r>
                    <m:sSubSup>
                      <m:sSubSupPr>
                        <m:ctrlPr>
                          <a:rPr lang="pt-BR" altLang="pt-BR" sz="2800" i="1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pt-BR" altLang="pt-BR" sz="280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𝑉</m:t>
                        </m:r>
                      </m:sup>
                    </m:sSubSup>
                    <m:r>
                      <a:rPr lang="pt-BR" altLang="pt-BR" sz="2800" b="0" i="1" smtClean="0">
                        <a:solidFill>
                          <a:srgbClr val="008E18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pt-BR" altLang="pt-BR" sz="2800" i="1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pt-BR" altLang="pt-BR" sz="280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b="0" i="1" smtClean="0">
                            <a:solidFill>
                              <a:srgbClr val="008E18"/>
                            </a:solidFill>
                            <a:latin typeface="Cambria Math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pt-BR" altLang="pt-BR" sz="2800" dirty="0" smtClean="0">
                    <a:solidFill>
                      <a:schemeClr val="tx1"/>
                    </a:solidFill>
                    <a:latin typeface="Arial" charset="0"/>
                  </a:rPr>
                  <a:t/>
                </a:r>
                <a:br>
                  <a:rPr lang="pt-BR" altLang="pt-BR" sz="2800" dirty="0" smtClean="0">
                    <a:solidFill>
                      <a:schemeClr val="tx1"/>
                    </a:solidFill>
                    <a:latin typeface="Arial" charset="0"/>
                  </a:rPr>
                </a:br>
                <a:r>
                  <a:rPr lang="pt-BR" altLang="pt-BR" sz="2800" dirty="0" smtClean="0">
                    <a:solidFill>
                      <a:schemeClr val="tx1"/>
                    </a:solidFill>
                    <a:latin typeface="Arial" charset="0"/>
                  </a:rPr>
                  <a:t>Assim, podemos definir </a:t>
                </a:r>
                <a14:m>
                  <m:oMath xmlns:m="http://schemas.openxmlformats.org/officeDocument/2006/math">
                    <m:r>
                      <a:rPr lang="pt-BR" altLang="pt-BR" sz="2800" b="0" i="1" smtClean="0">
                        <a:solidFill>
                          <a:srgbClr val="008E18"/>
                        </a:solidFill>
                        <a:latin typeface="Cambria Math"/>
                      </a:rPr>
                      <m:t>𝑓𝑜𝑏𝑗</m:t>
                    </m:r>
                    <m:r>
                      <a:rPr lang="pt-BR" altLang="pt-BR" sz="2800" b="0" i="1" smtClean="0">
                        <a:solidFill>
                          <a:srgbClr val="008E18"/>
                        </a:solidFill>
                        <a:latin typeface="Cambria Math"/>
                      </a:rPr>
                      <m:t>=</m:t>
                    </m:r>
                    <m:r>
                      <a:rPr lang="pt-BR" altLang="pt-BR" sz="2800" i="1">
                        <a:solidFill>
                          <a:srgbClr val="008E18"/>
                        </a:solidFill>
                        <a:latin typeface="Cambria Math"/>
                      </a:rPr>
                      <m:t>𝑙𝑛</m:t>
                    </m:r>
                    <m:d>
                      <m:dPr>
                        <m:ctrlPr>
                          <a:rPr lang="pt-BR" altLang="pt-BR" sz="2800" i="1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t-BR" altLang="pt-BR" sz="2800" b="0" i="1" smtClean="0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altLang="pt-BR" sz="2800" b="0" i="1" smtClean="0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pt-BR" altLang="pt-BR" sz="2800" b="0" i="1" smtClean="0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pt-BR" altLang="pt-BR" sz="2800" b="0" i="1" smtClean="0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  <m:t>𝑉</m:t>
                            </m:r>
                          </m:sup>
                        </m:sSubSup>
                      </m:e>
                    </m:d>
                    <m:r>
                      <a:rPr lang="pt-BR" altLang="pt-BR" sz="2800" b="0" i="1" smtClean="0">
                        <a:solidFill>
                          <a:srgbClr val="008E18"/>
                        </a:solidFill>
                        <a:latin typeface="Cambria Math"/>
                      </a:rPr>
                      <m:t>−</m:t>
                    </m:r>
                    <m:r>
                      <a:rPr lang="pt-BR" altLang="pt-BR" sz="2800" i="1">
                        <a:solidFill>
                          <a:srgbClr val="008E18"/>
                        </a:solidFill>
                        <a:latin typeface="Cambria Math"/>
                      </a:rPr>
                      <m:t>𝑙𝑛</m:t>
                    </m:r>
                    <m:d>
                      <m:dPr>
                        <m:ctrlPr>
                          <a:rPr lang="pt-BR" altLang="pt-BR" sz="2800" i="1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t-BR" altLang="pt-BR" sz="2800" i="1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altLang="pt-BR" sz="2800" i="1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pt-BR" altLang="pt-BR" sz="2800" i="1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pt-BR" altLang="pt-BR" sz="2800" b="0" i="1" smtClean="0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  <m:t>𝐿</m:t>
                            </m:r>
                          </m:sup>
                        </m:sSubSup>
                      </m:e>
                    </m:d>
                  </m:oMath>
                </a14:m>
                <a:endParaRPr lang="pt-BR" altLang="pt-BR" sz="2800" dirty="0" smtClean="0">
                  <a:solidFill>
                    <a:srgbClr val="008E18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024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28600" y="76200"/>
                <a:ext cx="8763000" cy="1828800"/>
              </a:xfrm>
              <a:blipFill rotWithShape="1">
                <a:blip r:embed="rId3"/>
                <a:stretch>
                  <a:fillRect l="-2505" t="-5000" r="-2505" b="-8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" y="1905000"/>
            <a:ext cx="8534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  <a:buFontTx/>
              <a:buAutoNum type="arabicParenR"/>
            </a:pPr>
            <a:r>
              <a:rPr lang="pt-BR" altLang="pt-BR" sz="2800" b="0" dirty="0">
                <a:solidFill>
                  <a:schemeClr val="tx2"/>
                </a:solidFill>
                <a:latin typeface="Arial" charset="0"/>
              </a:rPr>
              <a:t> Obter </a:t>
            </a:r>
            <a:r>
              <a:rPr lang="pt-BR" altLang="pt-BR" sz="2800" b="0" dirty="0" err="1">
                <a:solidFill>
                  <a:schemeClr val="tx2"/>
                </a:solidFill>
                <a:latin typeface="Arial" charset="0"/>
              </a:rPr>
              <a:t>Tc</a:t>
            </a:r>
            <a:r>
              <a:rPr lang="pt-BR" altLang="pt-BR" sz="2800" b="0" dirty="0">
                <a:solidFill>
                  <a:schemeClr val="tx2"/>
                </a:solidFill>
                <a:latin typeface="Arial" charset="0"/>
              </a:rPr>
              <a:t>, </a:t>
            </a:r>
            <a:r>
              <a:rPr lang="pt-BR" altLang="pt-BR" sz="2800" b="0" dirty="0" err="1">
                <a:solidFill>
                  <a:schemeClr val="tx2"/>
                </a:solidFill>
                <a:latin typeface="Arial" charset="0"/>
              </a:rPr>
              <a:t>Pc</a:t>
            </a:r>
            <a:r>
              <a:rPr lang="pt-BR" altLang="pt-BR" sz="2800" b="0" dirty="0">
                <a:solidFill>
                  <a:schemeClr val="tx2"/>
                </a:solidFill>
                <a:latin typeface="Arial" charset="0"/>
              </a:rPr>
              <a:t> e </a:t>
            </a:r>
            <a:r>
              <a:rPr lang="pt-BR" altLang="pt-BR" sz="2800" b="0" dirty="0">
                <a:solidFill>
                  <a:schemeClr val="tx2"/>
                </a:solidFill>
                <a:latin typeface="Symbol" pitchFamily="18" charset="2"/>
              </a:rPr>
              <a:t>w</a:t>
            </a:r>
            <a:r>
              <a:rPr lang="pt-BR" altLang="pt-BR" sz="2800" b="0" dirty="0">
                <a:solidFill>
                  <a:schemeClr val="tx2"/>
                </a:solidFill>
                <a:latin typeface="Arial" charset="0"/>
              </a:rPr>
              <a:t> para o cálculo dos parâmetros da equação de estado, além de um chute inicial para P;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Rectangle 8"/>
              <p:cNvSpPr>
                <a:spLocks noChangeArrowheads="1"/>
              </p:cNvSpPr>
              <p:nvPr/>
            </p:nvSpPr>
            <p:spPr bwMode="auto">
              <a:xfrm>
                <a:off x="228600" y="2895600"/>
                <a:ext cx="8534400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lnSpc>
                    <a:spcPct val="120000"/>
                  </a:lnSpc>
                </a:pPr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</a:rPr>
                  <a:t>2) Calcular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altLang="pt-BR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pt-BR" altLang="pt-BR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</a:rPr>
                  <a:t>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altLang="pt-BR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pt-BR" altLang="pt-BR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</a:rPr>
                  <a:t>(como em Termodinâmica I);</a:t>
                </a:r>
                <a:endParaRPr lang="pt-BR" altLang="pt-BR" sz="2800" b="0" dirty="0">
                  <a:solidFill>
                    <a:schemeClr val="tx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0245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895600"/>
                <a:ext cx="8534400" cy="609600"/>
              </a:xfrm>
              <a:prstGeom prst="rect">
                <a:avLst/>
              </a:prstGeom>
              <a:blipFill rotWithShape="1">
                <a:blip r:embed="rId4"/>
                <a:stretch>
                  <a:fillRect l="-2571" t="-3000" b="-19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6" name="Rectangle 9"/>
              <p:cNvSpPr>
                <a:spLocks noChangeArrowheads="1"/>
              </p:cNvSpPr>
              <p:nvPr/>
            </p:nvSpPr>
            <p:spPr bwMode="auto">
              <a:xfrm>
                <a:off x="228600" y="3505200"/>
                <a:ext cx="8686800" cy="2258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lnSpc>
                    <a:spcPct val="120000"/>
                  </a:lnSpc>
                </a:pPr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</a:rPr>
                  <a:t>3) Calcular </a:t>
                </a:r>
                <a14:m>
                  <m:oMath xmlns:m="http://schemas.openxmlformats.org/officeDocument/2006/math">
                    <m:r>
                      <a:rPr lang="pt-BR" altLang="pt-BR" sz="2800" b="0" i="1">
                        <a:solidFill>
                          <a:schemeClr val="tx2"/>
                        </a:solidFill>
                        <a:latin typeface="Cambria Math"/>
                      </a:rPr>
                      <m:t>𝑓𝑜𝑏𝑗</m:t>
                    </m:r>
                  </m:oMath>
                </a14:m>
                <a:r>
                  <a:rPr lang="pt-BR" altLang="pt-BR" sz="2800" b="0" dirty="0">
                    <a:solidFill>
                      <a:schemeClr val="tx2"/>
                    </a:solidFill>
                    <a:latin typeface="Arial" charset="0"/>
                  </a:rPr>
                  <a:t> e obter a nova pressão</a:t>
                </a:r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</a:rPr>
                  <a:t>; por Newton-</a:t>
                </a:r>
                <a:r>
                  <a:rPr lang="pt-BR" altLang="pt-BR" sz="2800" b="0" dirty="0" err="1" smtClean="0">
                    <a:solidFill>
                      <a:schemeClr val="tx2"/>
                    </a:solidFill>
                    <a:latin typeface="Arial" charset="0"/>
                  </a:rPr>
                  <a:t>Raphson</a:t>
                </a:r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</a:rPr>
                  <a:t> e derivada usando relações termodinâmicas:</a:t>
                </a:r>
              </a:p>
              <a:p>
                <a:pPr algn="just" eaLnBrk="1" hangingPunct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altLang="pt-BR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altLang="pt-BR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pt-BR" altLang="pt-BR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pt-BR" altLang="pt-BR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pt-BR" altLang="pt-BR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+1&gt;</m:t>
                          </m:r>
                        </m:sup>
                      </m:sSup>
                      <m:r>
                        <a:rPr lang="pt-BR" altLang="pt-BR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altLang="pt-BR" sz="2800" b="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altLang="pt-BR" sz="2800" b="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pt-BR" altLang="pt-BR" sz="2800" b="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pt-BR" altLang="pt-BR" sz="2800" b="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pt-BR" altLang="pt-BR" sz="2800" b="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&gt;</m:t>
                          </m:r>
                        </m:sup>
                      </m:sSup>
                      <m:d>
                        <m:dPr>
                          <m:ctrlPr>
                            <a:rPr lang="pt-BR" altLang="pt-BR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pt-BR" altLang="pt-BR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altLang="pt-BR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𝑓𝑜𝑏𝑗</m:t>
                              </m:r>
                              <m:d>
                                <m:dPr>
                                  <m:ctrlPr>
                                    <a:rPr lang="pt-BR" altLang="pt-BR" sz="28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altLang="pt-BR" sz="2800" b="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altLang="pt-BR" sz="2800" b="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pt-BR" altLang="pt-BR" sz="2800" b="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&lt;</m:t>
                                      </m:r>
                                      <m:r>
                                        <a:rPr lang="pt-BR" altLang="pt-BR" sz="2800" b="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pt-BR" altLang="pt-BR" sz="2800" b="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&gt;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pt-BR" altLang="pt-BR" sz="28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altLang="pt-BR" sz="28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pt-BR" altLang="pt-BR" sz="28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pt-BR" altLang="pt-BR" sz="28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altLang="pt-BR" sz="2800" b="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altLang="pt-BR" sz="2800" b="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pt-BR" altLang="pt-BR" sz="2800" b="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&lt;</m:t>
                                      </m:r>
                                      <m:r>
                                        <a:rPr lang="pt-BR" altLang="pt-BR" sz="2800" b="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pt-BR" altLang="pt-BR" sz="2800" b="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&gt;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altLang="pt-BR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BR" altLang="pt-BR" sz="2800" b="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altLang="pt-BR" sz="2800" b="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pt-BR" altLang="pt-BR" sz="28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pt-BR" altLang="pt-BR" sz="2800" b="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altLang="pt-BR" sz="2800" b="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altLang="pt-BR" sz="2800" b="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pt-BR" altLang="pt-BR" sz="2800" b="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&lt;</m:t>
                                      </m:r>
                                      <m:r>
                                        <a:rPr lang="pt-BR" altLang="pt-BR" sz="2800" b="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pt-BR" altLang="pt-BR" sz="2800" b="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&gt;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pt-BR" altLang="pt-BR" sz="2800" b="0" dirty="0">
                  <a:solidFill>
                    <a:schemeClr val="tx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0246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505200"/>
                <a:ext cx="8686800" cy="2258704"/>
              </a:xfrm>
              <a:prstGeom prst="rect">
                <a:avLst/>
              </a:prstGeom>
              <a:blipFill rotWithShape="1">
                <a:blip r:embed="rId5"/>
                <a:stretch>
                  <a:fillRect l="-2526" t="-2156" r="-24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7" name="Rectangle 10"/>
              <p:cNvSpPr>
                <a:spLocks noChangeArrowheads="1"/>
              </p:cNvSpPr>
              <p:nvPr/>
            </p:nvSpPr>
            <p:spPr bwMode="auto">
              <a:xfrm>
                <a:off x="228600" y="5763904"/>
                <a:ext cx="8686800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lnSpc>
                    <a:spcPct val="120000"/>
                  </a:lnSpc>
                </a:pPr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</a:rPr>
                  <a:t>4) Voltar a 2) até que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altLang="pt-BR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t-BR" altLang="pt-BR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𝑓𝑜𝑏𝑗</m:t>
                        </m:r>
                      </m:e>
                    </m:d>
                    <m:r>
                      <a:rPr lang="pt-BR" altLang="pt-BR" sz="2800" b="0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</a:rPr>
                  <a:t>e/ou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altLang="pt-BR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altLang="pt-BR" sz="28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altLang="pt-BR" sz="28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pt-BR" altLang="pt-BR" sz="28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pt-BR" altLang="pt-BR" sz="28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pt-BR" altLang="pt-BR" sz="28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+1&gt;</m:t>
                            </m:r>
                          </m:sup>
                        </m:sSup>
                        <m:r>
                          <a:rPr lang="pt-BR" altLang="pt-BR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pt-BR" altLang="pt-BR" sz="28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altLang="pt-BR" sz="28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pt-BR" altLang="pt-BR" sz="28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pt-BR" altLang="pt-BR" sz="28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pt-BR" altLang="pt-BR" sz="28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&gt;</m:t>
                            </m:r>
                          </m:sup>
                        </m:sSup>
                      </m:e>
                    </m:d>
                    <m:r>
                      <a:rPr lang="pt-BR" altLang="pt-BR" sz="2800" b="0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pt-BR" altLang="pt-BR" sz="2800" b="0" dirty="0">
                    <a:solidFill>
                      <a:schemeClr val="tx2"/>
                    </a:solidFill>
                    <a:latin typeface="Arial" charset="0"/>
                  </a:rPr>
                  <a:t>seja suficientemente próximo de zero</a:t>
                </a:r>
              </a:p>
            </p:txBody>
          </p:sp>
        </mc:Choice>
        <mc:Fallback xmlns="">
          <p:sp>
            <p:nvSpPr>
              <p:cNvPr id="10247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763904"/>
                <a:ext cx="8686800" cy="1066800"/>
              </a:xfrm>
              <a:prstGeom prst="rect">
                <a:avLst/>
              </a:prstGeom>
              <a:blipFill rotWithShape="1">
                <a:blip r:embed="rId6"/>
                <a:stretch>
                  <a:fillRect l="-2526" t="-3429" r="-2456" b="-165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5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76200"/>
            <a:ext cx="8839200" cy="609600"/>
          </a:xfrm>
        </p:spPr>
        <p:txBody>
          <a:bodyPr lIns="0" tIns="0" rIns="0" bIns="0"/>
          <a:lstStyle/>
          <a:p>
            <a:pPr eaLnBrk="1" hangingPunct="1"/>
            <a:r>
              <a:rPr lang="pt-BR" altLang="pt-BR" sz="2800" dirty="0" smtClean="0">
                <a:solidFill>
                  <a:srgbClr val="FF0000"/>
                </a:solidFill>
                <a:latin typeface="Arial" charset="0"/>
              </a:rPr>
              <a:t>ELV – Utilizando a fugacidade como função auxiliar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Rectangle 11"/>
              <p:cNvSpPr>
                <a:spLocks noChangeArrowheads="1"/>
              </p:cNvSpPr>
              <p:nvPr/>
            </p:nvSpPr>
            <p:spPr bwMode="auto">
              <a:xfrm>
                <a:off x="200025" y="838199"/>
                <a:ext cx="8763000" cy="59436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numCol="1" anchor="t" anchorCtr="0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/>
                <a:r>
                  <a:rPr lang="pt-BR" altLang="pt-BR" sz="2800" b="0" dirty="0" smtClean="0">
                    <a:solidFill>
                      <a:srgbClr val="0000FF"/>
                    </a:solidFill>
                    <a:latin typeface="Arial" charset="0"/>
                  </a:rPr>
                  <a:t>No ELV com </a:t>
                </a:r>
                <a:r>
                  <a:rPr lang="pt-BR" altLang="pt-BR" sz="2800" b="0" dirty="0" err="1" smtClean="0">
                    <a:solidFill>
                      <a:srgbClr val="0000FF"/>
                    </a:solidFill>
                    <a:latin typeface="Arial" charset="0"/>
                  </a:rPr>
                  <a:t>Raoult</a:t>
                </a:r>
                <a:r>
                  <a:rPr lang="pt-BR" altLang="pt-BR" sz="2800" b="0" dirty="0" smtClean="0">
                    <a:solidFill>
                      <a:srgbClr val="0000FF"/>
                    </a:solidFill>
                    <a:latin typeface="Arial" charset="0"/>
                  </a:rPr>
                  <a:t> modificado,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𝑠𝑎𝑡</m:t>
                        </m:r>
                      </m:sup>
                    </m:sSubSup>
                    <m:r>
                      <a:rPr lang="pt-BR" altLang="pt-BR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altLang="pt-BR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pt-BR" altLang="pt-BR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pt-BR" altLang="pt-BR" sz="2800" b="0" dirty="0" smtClean="0">
                    <a:solidFill>
                      <a:srgbClr val="0000FF"/>
                    </a:solidFill>
                    <a:latin typeface="Arial" charset="0"/>
                  </a:rPr>
                  <a:t>. Assim como fizemos no estudo de Equilíbrio Químico, vamos usar a fugacidade como função auxiliar e </a:t>
                </a:r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escrever </a:t>
                </a:r>
              </a:p>
              <a:p>
                <a:pPr algn="ctr"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BR" altLang="pt-BR" sz="2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altLang="pt-BR" sz="2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pt-BR" altLang="pt-BR" sz="2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sup>
                    </m:sSup>
                    <m:r>
                      <a:rPr lang="pt-BR" altLang="pt-BR" sz="2800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altLang="pt-BR" sz="2800" b="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pt-BR" altLang="pt-BR" sz="2800" b="0" i="1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pt-BR" altLang="pt-BR" sz="2800" b="0" i="1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sSup>
                      <m:sSup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BR" altLang="pt-BR" sz="2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altLang="pt-BR" sz="2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pt-BR" altLang="pt-BR" sz="2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sup>
                    </m:sSup>
                    <m:r>
                      <a:rPr lang="pt-BR" altLang="pt-BR" sz="2800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altLang="pt-BR" sz="2800" b="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𝑠𝑎𝑡</m:t>
                        </m:r>
                      </m:sup>
                    </m:sSubSup>
                    <m:r>
                      <a:rPr lang="pt-BR" altLang="pt-BR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∴</m:t>
                    </m:r>
                    <m:sSup>
                      <m:sSup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BR" altLang="pt-BR" sz="2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altLang="pt-BR" sz="2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pt-BR" altLang="pt-BR" sz="2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sup>
                    </m:sSup>
                    <m:r>
                      <a:rPr lang="pt-BR" altLang="pt-BR" sz="2800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BR" altLang="pt-BR" sz="2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altLang="pt-BR" sz="2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pt-BR" altLang="pt-BR" sz="2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 no equilíbrio</a:t>
                </a:r>
              </a:p>
              <a:p>
                <a:pPr algn="just" eaLnBrk="1" hangingPunct="1"/>
                <a:endParaRPr lang="pt-BR" altLang="pt-BR" sz="2800" b="0" dirty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/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Dessa forma, a fugacidade de um componente na fase vapor é dada pela pressão parcial dele na mistura, o que é válido somente para gases ideais. Analogamente ao que foi realizado na Lei de </a:t>
                </a:r>
                <a:r>
                  <a:rPr lang="pt-BR" altLang="pt-BR" sz="2800" b="0" dirty="0" err="1" smtClean="0">
                    <a:solidFill>
                      <a:srgbClr val="008E18"/>
                    </a:solidFill>
                    <a:latin typeface="Arial" charset="0"/>
                  </a:rPr>
                  <a:t>Raoult</a:t>
                </a:r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 modificada, vamos introduzir uma correção para a fugacidade na fase vapor: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 smtClean="0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BR" altLang="pt-BR" sz="2800" b="0" i="1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altLang="pt-BR" sz="2800" b="0" i="1">
                                    <a:solidFill>
                                      <a:srgbClr val="008E18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800" b="0" i="1">
                                    <a:solidFill>
                                      <a:srgbClr val="008E18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pt-BR" altLang="pt-BR" sz="2800" b="0" i="1">
                                    <a:solidFill>
                                      <a:srgbClr val="008E18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𝑉</m:t>
                        </m:r>
                      </m:sup>
                    </m:sSup>
                    <m:r>
                      <a:rPr lang="pt-BR" altLang="pt-BR" sz="2800" b="0" i="1">
                        <a:solidFill>
                          <a:srgbClr val="008E18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pt-BR" alt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pt-BR" altLang="pt-BR" sz="2800" b="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800" b="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</m:sup>
                    </m:sSubSup>
                    <m:r>
                      <a:rPr lang="pt-BR" altLang="pt-BR" sz="2800" b="0" i="1">
                        <a:solidFill>
                          <a:srgbClr val="008E18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, sendo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pt-BR" altLang="pt-BR" sz="2800" b="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800" b="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</m:sup>
                    </m:sSubSup>
                  </m:oMath>
                </a14:m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 o coeficiente de fugacidade de i no vapor, e que é igual a 1 para fase vapor ideal.</a:t>
                </a:r>
                <a:endParaRPr lang="pt-BR" altLang="pt-BR" sz="2800" b="0" dirty="0">
                  <a:solidFill>
                    <a:srgbClr val="008E18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9461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025" y="838199"/>
                <a:ext cx="8763000" cy="5943601"/>
              </a:xfrm>
              <a:prstGeom prst="rect">
                <a:avLst/>
              </a:prstGeom>
              <a:blipFill rotWithShape="1">
                <a:blip r:embed="rId2"/>
                <a:stretch>
                  <a:fillRect l="-2505" t="-1537" r="-2505" b="-12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3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76200"/>
            <a:ext cx="8839200" cy="533400"/>
          </a:xfrm>
        </p:spPr>
        <p:txBody>
          <a:bodyPr lIns="0" tIns="0" rIns="0" bIns="0"/>
          <a:lstStyle/>
          <a:p>
            <a:pPr eaLnBrk="1" hangingPunct="1"/>
            <a:r>
              <a:rPr lang="pt-BR" altLang="pt-BR" sz="2800" dirty="0" smtClean="0">
                <a:solidFill>
                  <a:srgbClr val="FF0000"/>
                </a:solidFill>
                <a:latin typeface="Arial" charset="0"/>
              </a:rPr>
              <a:t>ELV – Utilizando equações de estado: misturas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Rectangle 11"/>
              <p:cNvSpPr>
                <a:spLocks noChangeArrowheads="1"/>
              </p:cNvSpPr>
              <p:nvPr/>
            </p:nvSpPr>
            <p:spPr bwMode="auto">
              <a:xfrm>
                <a:off x="143691" y="609600"/>
                <a:ext cx="8867775" cy="61722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lIns="0" tIns="0" rIns="0" bIns="0" numCol="1" anchor="t" anchorCtr="0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/>
                <a:r>
                  <a:rPr lang="pt-BR" altLang="pt-BR" sz="2800" b="0" dirty="0" smtClean="0">
                    <a:solidFill>
                      <a:srgbClr val="0000FF"/>
                    </a:solidFill>
                    <a:latin typeface="Arial" charset="0"/>
                  </a:rPr>
                  <a:t>Como vimos, podemos calcular a fugacidade de gases e líquidos puros com EDE. A mesma lógica será aplicada para misturas, sendo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BR" altLang="pt-BR" sz="2800" b="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altLang="pt-BR" sz="2800" b="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800" b="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pt-BR" altLang="pt-BR" sz="2800" b="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pt-BR" altLang="pt-BR" sz="2800" b="0" i="1">
                            <a:latin typeface="Cambria Math"/>
                          </a:rPr>
                          <m:t>𝑉</m:t>
                        </m:r>
                      </m:sup>
                    </m:sSup>
                    <m:r>
                      <a:rPr lang="pt-BR" altLang="pt-BR" sz="2800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altLang="pt-BR" sz="28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altLang="pt-BR" sz="2800" b="0" i="1">
                            <a:latin typeface="Cambria Math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pt-BR" altLang="pt-BR" sz="2800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pt-BR" altLang="pt-BR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800">
                                <a:latin typeface="Cambria Math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pt-BR" altLang="pt-BR" sz="280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>
                            <a:latin typeface="Cambria Math"/>
                          </a:rPr>
                          <m:t>𝑉</m:t>
                        </m:r>
                      </m:sup>
                    </m:sSubSup>
                    <m:r>
                      <a:rPr lang="pt-BR" altLang="pt-BR" sz="2800" b="0" i="1">
                        <a:latin typeface="Cambria Math"/>
                      </a:rPr>
                      <m:t>𝑃</m:t>
                    </m:r>
                  </m:oMath>
                </a14:m>
                <a:r>
                  <a:rPr lang="pt-BR" altLang="pt-BR" sz="2800" b="0" dirty="0" smtClean="0">
                    <a:solidFill>
                      <a:srgbClr val="0000FF"/>
                    </a:solidFill>
                    <a:latin typeface="Arial" charset="0"/>
                  </a:rPr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BR" altLang="pt-BR" sz="2800" b="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altLang="pt-BR" sz="2800" b="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800" b="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pt-BR" altLang="pt-BR" sz="2800" b="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pt-BR" altLang="pt-BR" sz="2800" b="0" i="1" smtClean="0">
                            <a:latin typeface="Cambria Math"/>
                          </a:rPr>
                          <m:t>𝐿</m:t>
                        </m:r>
                      </m:sup>
                    </m:sSup>
                    <m:r>
                      <a:rPr lang="pt-BR" altLang="pt-BR" sz="2800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altLang="pt-BR" sz="28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altLang="pt-BR" sz="2800" b="0" i="1">
                            <a:latin typeface="Cambria Math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pt-BR" altLang="pt-BR" sz="2800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pt-BR" altLang="pt-BR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800">
                                <a:latin typeface="Cambria Math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pt-BR" altLang="pt-BR" sz="280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b="0" i="1" smtClean="0">
                            <a:latin typeface="Cambria Math"/>
                          </a:rPr>
                          <m:t>𝐿</m:t>
                        </m:r>
                      </m:sup>
                    </m:sSubSup>
                    <m:r>
                      <a:rPr lang="pt-BR" altLang="pt-BR" sz="2800" b="0" i="1">
                        <a:latin typeface="Cambria Math"/>
                      </a:rPr>
                      <m:t>𝑃</m:t>
                    </m:r>
                  </m:oMath>
                </a14:m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, desde que a EDE seja função da composição. Isso é alcançado fazendo os parâmetros </a:t>
                </a:r>
                <a14:m>
                  <m:oMath xmlns:m="http://schemas.openxmlformats.org/officeDocument/2006/math">
                    <m:r>
                      <a:rPr lang="pt-BR" altLang="pt-BR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BR" altLang="pt-BR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 da EDE funções de composição:</a:t>
                </a: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𝑏</m:t>
                      </m:r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,</m:t>
                      </m:r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𝑎</m:t>
                      </m:r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(</m:t>
                      </m:r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𝑇</m:t>
                      </m:r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altLang="pt-BR" sz="2800" b="0" i="1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800" b="0" i="1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altLang="pt-BR" sz="2800" b="0" i="1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altLang="pt-BR" sz="2800" b="0" i="1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800" b="0" i="1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BR" altLang="pt-BR" sz="2800" b="0" i="1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pt-BR" altLang="pt-BR" sz="2800" b="0" dirty="0" smtClean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/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O termo cruzado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pt-BR" altLang="pt-BR" sz="2800" b="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pt-BR" altLang="pt-BR" sz="2800" b="0" i="1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r>
                      <a:rPr lang="pt-BR" altLang="pt-BR" sz="2800" b="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 requer uma regra de combinação </a:t>
                </a:r>
                <a:r>
                  <a:rPr lang="pt-BR" altLang="pt-BR" sz="2800" b="0" dirty="0">
                    <a:solidFill>
                      <a:schemeClr val="tx1"/>
                    </a:solidFill>
                    <a:latin typeface="Arial" charset="0"/>
                  </a:rPr>
                  <a:t>(o livro texto </a:t>
                </a:r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faz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pt-BR" altLang="pt-BR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 mesmo para </a:t>
                </a:r>
                <a14:m>
                  <m:oMath xmlns:m="http://schemas.openxmlformats.org/officeDocument/2006/math">
                    <m:r>
                      <a:rPr lang="pt-BR" altLang="pt-BR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pt-BR" altLang="pt-BR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pt-BR" altLang="pt-BR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𝑗</m:t>
                    </m:r>
                  </m:oMath>
                </a14:m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, mas isso </a:t>
                </a:r>
                <a:r>
                  <a:rPr lang="pt-BR" altLang="pt-BR" sz="2800" b="0" dirty="0" smtClean="0">
                    <a:latin typeface="Arial" charset="0"/>
                  </a:rPr>
                  <a:t>leva a previsões muito ruins para misturas muito não-ideais):</a:t>
                </a:r>
                <a:endParaRPr lang="pt-BR" altLang="pt-BR" sz="1200" b="0" dirty="0" smtClean="0">
                  <a:solidFill>
                    <a:schemeClr val="tx1"/>
                  </a:solidFill>
                  <a:latin typeface="Arial" charset="0"/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rad>
                      <m:d>
                        <m:d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altLang="pt-BR" sz="2800" b="0" dirty="0" smtClean="0">
                  <a:solidFill>
                    <a:srgbClr val="0000FF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9461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691" y="609600"/>
                <a:ext cx="8867775" cy="6172200"/>
              </a:xfrm>
              <a:prstGeom prst="rect">
                <a:avLst/>
              </a:prstGeom>
              <a:blipFill rotWithShape="1">
                <a:blip r:embed="rId2"/>
                <a:stretch>
                  <a:fillRect l="-2476" t="-1678" r="-2476" b="-197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4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76200"/>
            <a:ext cx="8839200" cy="533400"/>
          </a:xfrm>
        </p:spPr>
        <p:txBody>
          <a:bodyPr lIns="0" tIns="0" rIns="0" bIns="0"/>
          <a:lstStyle/>
          <a:p>
            <a:pPr eaLnBrk="1" hangingPunct="1"/>
            <a:r>
              <a:rPr lang="pt-BR" altLang="pt-BR" sz="2800" dirty="0" smtClean="0">
                <a:solidFill>
                  <a:srgbClr val="008E18"/>
                </a:solidFill>
                <a:latin typeface="Arial" charset="0"/>
              </a:rPr>
              <a:t>ELV – Utilizando equações de estado: misturas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Rectangle 11"/>
              <p:cNvSpPr>
                <a:spLocks noChangeArrowheads="1"/>
              </p:cNvSpPr>
              <p:nvPr/>
            </p:nvSpPr>
            <p:spPr bwMode="auto">
              <a:xfrm>
                <a:off x="143691" y="609600"/>
                <a:ext cx="8867775" cy="61722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lIns="0" tIns="0" rIns="0" bIns="0" numCol="1" anchor="t" anchorCtr="0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/>
                <a:r>
                  <a:rPr lang="pt-BR" altLang="pt-BR" sz="2800" b="0" dirty="0" smtClean="0">
                    <a:solidFill>
                      <a:srgbClr val="0000FF"/>
                    </a:solidFill>
                    <a:latin typeface="Arial" charset="0"/>
                  </a:rPr>
                  <a:t>Quando </a:t>
                </a:r>
                <a14:m>
                  <m:oMath xmlns:m="http://schemas.openxmlformats.org/officeDocument/2006/math">
                    <m:r>
                      <a:rPr lang="pt-BR" altLang="pt-BR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𝑖</m:t>
                    </m:r>
                    <m:r>
                      <a:rPr lang="pt-BR" altLang="pt-BR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pt-BR" altLang="pt-BR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𝑗</m:t>
                    </m:r>
                    <m:r>
                      <a:rPr lang="pt-BR" altLang="pt-BR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pt-BR" altLang="pt-BR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𝑖𝑖</m:t>
                        </m:r>
                      </m:sub>
                    </m:sSub>
                    <m:r>
                      <a:rPr lang="pt-BR" altLang="pt-BR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. </a:t>
                </a:r>
                <a:r>
                  <a:rPr lang="pt-BR" altLang="pt-BR" sz="2800" b="0" dirty="0" smtClean="0">
                    <a:solidFill>
                      <a:srgbClr val="0000FF"/>
                    </a:solidFill>
                    <a:latin typeface="Arial" charset="0"/>
                  </a:rPr>
                  <a:t>Usando essas regras de mistura e combinação, tem-se:</a:t>
                </a:r>
              </a:p>
              <a:p>
                <a:pPr algn="just" eaLnBrk="1" hangingPunct="1"/>
                <a:endParaRPr lang="pt-BR" altLang="pt-BR" sz="1200" b="0" dirty="0">
                  <a:solidFill>
                    <a:srgbClr val="0000FF"/>
                  </a:solidFill>
                  <a:latin typeface="Arial" charset="0"/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altLang="pt-BR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pt-BR" altLang="pt-BR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altLang="pt-BR" sz="28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altLang="pt-BR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  <m:d>
                        <m:dPr>
                          <m:ctrlP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𝐼</m:t>
                      </m:r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; </m:t>
                      </m:r>
                    </m:oMath>
                  </m:oMathPara>
                </a14:m>
                <a:endParaRPr lang="pt-BR" altLang="pt-BR" sz="2800" b="0" dirty="0" smtClean="0">
                  <a:solidFill>
                    <a:srgbClr val="FF0000"/>
                  </a:solidFill>
                  <a:latin typeface="Arial" charset="0"/>
                </a:endParaRPr>
              </a:p>
              <a:p>
                <a:pPr algn="just" eaLnBrk="1" hangingPunct="1"/>
                <a:endParaRPr lang="pt-BR" altLang="pt-BR" sz="1200" b="0" dirty="0" smtClean="0">
                  <a:solidFill>
                    <a:srgbClr val="FF0000"/>
                  </a:solidFill>
                  <a:latin typeface="Arial" charset="0"/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pt-BR" altLang="pt-BR" sz="2800" b="0" i="1" kern="0">
                          <a:solidFill>
                            <a:srgbClr val="FF0000"/>
                          </a:solidFill>
                          <a:latin typeface="Cambria Math"/>
                        </a:rPr>
                        <m:t>𝑞</m:t>
                      </m:r>
                      <m:d>
                        <m:dPr>
                          <m:ctrlPr>
                            <a:rPr lang="pt-BR" altLang="pt-BR" sz="2800" b="0" i="1" ker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pt-BR" sz="2800" b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altLang="pt-BR" sz="2800" b="0" i="1" ker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altLang="pt-BR" sz="2800" b="0" i="1" ker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pt-BR" altLang="pt-BR" sz="2800" b="0" i="1" ker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altLang="pt-BR" sz="2800" b="0" i="1" ker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altLang="pt-BR" sz="2800" b="0" i="1" ker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altLang="pt-BR" sz="2800" b="0" i="1" ker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  <m:r>
                            <a:rPr lang="pt-BR" sz="2800" b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BR" altLang="pt-BR" sz="2800" b="0" i="1" ker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altLang="pt-BR" sz="2800" b="0" i="1" ker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800" b="0" i="1" kern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altLang="pt-BR" sz="2800" b="0" i="1" ker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altLang="pt-BR" sz="2800" b="0" i="1" ker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a:rPr lang="pt-BR" altLang="pt-BR" sz="2800" b="0" i="1" kern="0" smtClean="0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pt-BR" altLang="pt-BR" sz="2800" b="0" i="1" ker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altLang="pt-BR" sz="2800" b="0" i="1" ker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altLang="pt-BR" sz="2800" b="0" i="1" ker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altLang="pt-BR" sz="2800" b="0" i="1" ker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altLang="pt-BR" sz="2800" b="0" i="0" kern="0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e>
                      </m:nary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pt-BR" altLang="pt-BR" sz="2800" b="0" dirty="0" smtClean="0">
                  <a:solidFill>
                    <a:srgbClr val="FF0000"/>
                  </a:solidFill>
                  <a:latin typeface="Arial" charset="0"/>
                </a:endParaRPr>
              </a:p>
              <a:p>
                <a:pPr algn="just" eaLnBrk="1" hangingPunct="1"/>
                <a:endParaRPr lang="pt-BR" altLang="pt-BR" sz="1200" b="0" dirty="0" smtClean="0">
                  <a:solidFill>
                    <a:srgbClr val="FF0000"/>
                  </a:solidFill>
                  <a:latin typeface="Arial" charset="0"/>
                </a:endParaRPr>
              </a:p>
              <a:p>
                <a:pPr algn="just" eaLnBrk="1" hangingPunct="1"/>
                <a:r>
                  <a:rPr lang="pt-BR" altLang="pt-BR" sz="2800" b="0" dirty="0" smtClean="0">
                    <a:solidFill>
                      <a:srgbClr val="FF0000"/>
                    </a:solidFill>
                    <a:latin typeface="Arial" charset="0"/>
                  </a:rPr>
                  <a:t>O procedimento de cálculo é análogo para substâncias puras, sendo que:</a:t>
                </a:r>
              </a:p>
              <a:p>
                <a:pPr marL="457200" indent="-457200" algn="just" eaLnBrk="1" hangingPunct="1">
                  <a:buFont typeface="Arial" charset="0"/>
                  <a:buChar char="•"/>
                </a:pPr>
                <a:r>
                  <a:rPr lang="pt-BR" altLang="pt-BR" sz="2800" b="0" dirty="0" smtClean="0">
                    <a:solidFill>
                      <a:srgbClr val="FF0000"/>
                    </a:solidFill>
                    <a:latin typeface="Arial" charset="0"/>
                  </a:rPr>
                  <a:t>Dados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pt-BR" alt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pt-BR" alt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bar>
                  </m:oMath>
                </a14:m>
                <a:r>
                  <a:rPr lang="pt-BR" altLang="pt-BR" sz="2800" b="0" dirty="0" smtClean="0">
                    <a:solidFill>
                      <a:srgbClr val="FF0000"/>
                    </a:solidFill>
                    <a:latin typeface="Arial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BR" altLang="pt-BR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pt-BR" altLang="pt-BR" sz="2800" b="0" dirty="0" smtClean="0">
                    <a:solidFill>
                      <a:srgbClr val="FF0000"/>
                    </a:solidFill>
                    <a:latin typeface="Arial" charset="0"/>
                  </a:rPr>
                  <a:t>, calculam-se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alt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pt-BR" alt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pt-BR" altLang="pt-BR" sz="2800" b="0" dirty="0" smtClean="0">
                    <a:solidFill>
                      <a:srgbClr val="FF0000"/>
                    </a:solidFill>
                    <a:latin typeface="Arial" charset="0"/>
                  </a:rPr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alt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pt-BR" alt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sup>
                    </m:sSup>
                    <m:r>
                      <a:rPr lang="pt-BR" altLang="pt-BR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pt-BR" altLang="pt-BR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r>
                      <a:rPr lang="pt-BR" altLang="pt-BR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pt-BR" altLang="pt-BR" sz="2800" b="0" dirty="0" smtClean="0">
                  <a:solidFill>
                    <a:srgbClr val="FF0000"/>
                  </a:solidFill>
                  <a:latin typeface="Arial" charset="0"/>
                </a:endParaRPr>
              </a:p>
              <a:p>
                <a:pPr marL="457200" indent="-457200" algn="just" eaLnBrk="1" hangingPunct="1">
                  <a:buFont typeface="Arial" charset="0"/>
                  <a:buChar char="•"/>
                </a:pPr>
                <a:r>
                  <a:rPr lang="pt-BR" altLang="pt-BR" sz="2800" b="0" dirty="0">
                    <a:solidFill>
                      <a:srgbClr val="FF0000"/>
                    </a:solidFill>
                    <a:latin typeface="Arial" charset="0"/>
                  </a:rPr>
                  <a:t>Dados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pt-BR" alt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</m:bar>
                  </m:oMath>
                </a14:m>
                <a:r>
                  <a:rPr lang="pt-BR" altLang="pt-BR" sz="2800" b="0" dirty="0">
                    <a:solidFill>
                      <a:srgbClr val="FF0000"/>
                    </a:solidFill>
                    <a:latin typeface="Arial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BR" altLang="pt-BR" sz="2800" b="0" i="1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pt-BR" altLang="pt-BR" sz="2800" b="0" dirty="0">
                    <a:solidFill>
                      <a:srgbClr val="FF0000"/>
                    </a:solidFill>
                    <a:latin typeface="Arial" charset="0"/>
                  </a:rPr>
                  <a:t>, calculam-se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pt-BR" alt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pt-BR" altLang="pt-BR" sz="2800" b="0" dirty="0">
                    <a:solidFill>
                      <a:srgbClr val="FF0000"/>
                    </a:solidFill>
                    <a:latin typeface="Arial" charset="0"/>
                  </a:rPr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pt-BR" alt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</m:sup>
                    </m:sSup>
                    <m:r>
                      <a:rPr lang="pt-BR" altLang="pt-BR" sz="2800" b="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pt-BR" altLang="pt-BR" sz="2800" b="0" i="1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r>
                      <a:rPr lang="pt-BR" altLang="pt-BR" sz="2800" b="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pt-BR" altLang="pt-BR" sz="2800" b="0" dirty="0">
                  <a:solidFill>
                    <a:srgbClr val="FF0000"/>
                  </a:solidFill>
                  <a:latin typeface="Arial" charset="0"/>
                </a:endParaRPr>
              </a:p>
              <a:p>
                <a:pPr marL="457200" indent="-457200" algn="just" eaLnBrk="1" hangingPunct="1">
                  <a:buFont typeface="Arial" charset="0"/>
                  <a:buChar char="•"/>
                </a:pPr>
                <a:r>
                  <a:rPr lang="pt-BR" altLang="pt-BR" sz="2800" b="0" dirty="0" smtClean="0">
                    <a:solidFill>
                      <a:srgbClr val="FF0000"/>
                    </a:solidFill>
                    <a:latin typeface="Arial" charset="0"/>
                  </a:rPr>
                  <a:t>Com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bar>
                  </m:oMath>
                </a14:m>
                <a:r>
                  <a:rPr lang="pt-BR" altLang="pt-BR" sz="2800" b="0" dirty="0" smtClean="0">
                    <a:solidFill>
                      <a:srgbClr val="FF0000"/>
                    </a:solidFill>
                    <a:latin typeface="Arial" charset="0"/>
                  </a:rPr>
                  <a:t>,</a:t>
                </a:r>
                <a:r>
                  <a:rPr lang="pt-BR" altLang="pt-BR" sz="2800" b="0" dirty="0">
                    <a:solidFill>
                      <a:srgbClr val="FF0000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altLang="pt-BR" sz="2800" b="0" i="1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pt-BR" altLang="pt-BR" sz="2800" b="0" dirty="0">
                    <a:solidFill>
                      <a:srgbClr val="FF0000"/>
                    </a:solidFill>
                    <a:latin typeface="Arial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pt-BR" altLang="pt-BR" sz="2800" b="0" dirty="0" smtClean="0">
                    <a:solidFill>
                      <a:srgbClr val="FF0000"/>
                    </a:solidFill>
                    <a:latin typeface="Arial" charset="0"/>
                  </a:rPr>
                  <a:t>,</a:t>
                </a:r>
                <a:r>
                  <a:rPr lang="pt-BR" altLang="pt-BR" sz="2800" b="0" dirty="0">
                    <a:solidFill>
                      <a:srgbClr val="FF0000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sup>
                    </m:sSup>
                    <m:r>
                      <a:rPr lang="pt-BR" altLang="pt-BR" sz="2800" b="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pt-BR" altLang="pt-BR" sz="2800" b="0" i="1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r>
                      <a:rPr lang="pt-BR" altLang="pt-BR" sz="2800" b="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pt-BR" altLang="pt-BR" sz="2800" b="0" dirty="0" smtClean="0">
                    <a:solidFill>
                      <a:srgbClr val="FF0000"/>
                    </a:solidFill>
                    <a:latin typeface="Arial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BR" altLang="pt-BR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pt-BR" altLang="pt-BR" sz="2800" b="0" dirty="0" smtClean="0">
                    <a:solidFill>
                      <a:srgbClr val="FF0000"/>
                    </a:solidFill>
                    <a:latin typeface="Arial" charset="0"/>
                  </a:rPr>
                  <a:t>, calculam-se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alt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pt-BR" alt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pt-BR" altLang="pt-BR" sz="2800" b="0" dirty="0" smtClean="0">
                    <a:solidFill>
                      <a:srgbClr val="FF0000"/>
                    </a:solidFill>
                    <a:latin typeface="Arial" charset="0"/>
                  </a:rPr>
                  <a:t> e assim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pt-BR" altLang="pt-BR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800">
                                <a:latin typeface="Cambria Math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pt-BR" altLang="pt-BR" sz="280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b="0" i="1">
                            <a:latin typeface="Cambria Math"/>
                          </a:rPr>
                          <m:t>𝐿</m:t>
                        </m:r>
                      </m:sup>
                    </m:sSubSup>
                  </m:oMath>
                </a14:m>
                <a:endParaRPr lang="pt-BR" altLang="pt-BR" sz="2800" b="0" dirty="0">
                  <a:solidFill>
                    <a:srgbClr val="FF0000"/>
                  </a:solidFill>
                  <a:latin typeface="Arial" charset="0"/>
                </a:endParaRPr>
              </a:p>
              <a:p>
                <a:pPr marL="457200" indent="-457200" algn="just" eaLnBrk="1" hangingPunct="1">
                  <a:buFont typeface="Arial" charset="0"/>
                  <a:buChar char="•"/>
                </a:pPr>
                <a:r>
                  <a:rPr lang="pt-BR" altLang="pt-BR" sz="2800" b="0" dirty="0">
                    <a:solidFill>
                      <a:srgbClr val="FF0000"/>
                    </a:solidFill>
                    <a:latin typeface="Arial" charset="0"/>
                  </a:rPr>
                  <a:t>Com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pt-BR" alt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</m:bar>
                  </m:oMath>
                </a14:m>
                <a:r>
                  <a:rPr lang="pt-BR" altLang="pt-BR" sz="2800" b="0" dirty="0">
                    <a:solidFill>
                      <a:srgbClr val="FF0000"/>
                    </a:solidFill>
                    <a:latin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altLang="pt-BR" sz="2800" b="0" i="1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pt-BR" altLang="pt-BR" sz="2800" b="0" dirty="0">
                    <a:solidFill>
                      <a:srgbClr val="FF0000"/>
                    </a:solidFill>
                    <a:latin typeface="Arial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pt-BR" alt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pt-BR" altLang="pt-BR" sz="2800" b="0" dirty="0">
                    <a:solidFill>
                      <a:srgbClr val="FF0000"/>
                    </a:solidFill>
                    <a:latin typeface="Arial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pt-BR" alt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</m:sup>
                    </m:sSup>
                    <m:r>
                      <a:rPr lang="pt-BR" altLang="pt-BR" sz="2800" b="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pt-BR" altLang="pt-BR" sz="2800" b="0" i="1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r>
                      <a:rPr lang="pt-BR" altLang="pt-BR" sz="2800" b="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pt-BR" altLang="pt-BR" sz="2800" b="0" dirty="0">
                    <a:solidFill>
                      <a:srgbClr val="FF0000"/>
                    </a:solidFill>
                    <a:latin typeface="Arial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BR" altLang="pt-BR" sz="2800" b="0" i="1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pt-BR" altLang="pt-BR" sz="2800" b="0" dirty="0">
                    <a:solidFill>
                      <a:srgbClr val="FF0000"/>
                    </a:solidFill>
                    <a:latin typeface="Arial" charset="0"/>
                  </a:rPr>
                  <a:t>, calculam-se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pt-BR" alt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pt-BR" altLang="pt-BR" sz="2800" b="0" dirty="0">
                    <a:solidFill>
                      <a:srgbClr val="FF0000"/>
                    </a:solidFill>
                    <a:latin typeface="Arial" charset="0"/>
                  </a:rPr>
                  <a:t> </a:t>
                </a:r>
                <a:r>
                  <a:rPr lang="pt-BR" altLang="pt-BR" sz="2800" b="0" dirty="0" smtClean="0">
                    <a:solidFill>
                      <a:srgbClr val="FF0000"/>
                    </a:solidFill>
                    <a:latin typeface="Arial" charset="0"/>
                  </a:rPr>
                  <a:t>e </a:t>
                </a:r>
                <a:r>
                  <a:rPr lang="pt-BR" altLang="pt-BR" sz="2800" b="0" dirty="0">
                    <a:solidFill>
                      <a:srgbClr val="FF0000"/>
                    </a:solidFill>
                    <a:latin typeface="Arial" charset="0"/>
                  </a:rPr>
                  <a:t>assim</a:t>
                </a:r>
                <a:r>
                  <a:rPr lang="pt-BR" altLang="pt-BR" sz="2800" b="0" dirty="0" smtClean="0">
                    <a:solidFill>
                      <a:srgbClr val="FF0000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pt-BR" altLang="pt-BR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800">
                                <a:latin typeface="Cambria Math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pt-BR" altLang="pt-BR" sz="280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b="0" i="1" smtClean="0">
                            <a:latin typeface="Cambria Math"/>
                          </a:rPr>
                          <m:t>𝑉</m:t>
                        </m:r>
                      </m:sup>
                    </m:sSubSup>
                  </m:oMath>
                </a14:m>
                <a:endParaRPr lang="pt-BR" altLang="pt-BR" sz="2800" b="0" dirty="0" smtClean="0">
                  <a:solidFill>
                    <a:srgbClr val="FF0000"/>
                  </a:solidFill>
                  <a:latin typeface="Arial" charset="0"/>
                </a:endParaRPr>
              </a:p>
              <a:p>
                <a:pPr marL="457200" indent="-457200" algn="just" eaLnBrk="1" hangingPunct="1">
                  <a:buFont typeface="Arial" charset="0"/>
                  <a:buChar char="•"/>
                </a:pPr>
                <a:endParaRPr lang="pt-BR" altLang="pt-BR" sz="2800" b="0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9461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691" y="609600"/>
                <a:ext cx="8867775" cy="6172200"/>
              </a:xfrm>
              <a:prstGeom prst="rect">
                <a:avLst/>
              </a:prstGeom>
              <a:blipFill rotWithShape="1">
                <a:blip r:embed="rId2"/>
                <a:stretch>
                  <a:fillRect l="-2476" t="-1777" r="-2476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9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76200"/>
            <a:ext cx="8839200" cy="533400"/>
          </a:xfrm>
        </p:spPr>
        <p:txBody>
          <a:bodyPr lIns="0" tIns="0" rIns="0" bIns="0"/>
          <a:lstStyle/>
          <a:p>
            <a:pPr eaLnBrk="1" hangingPunct="1"/>
            <a:r>
              <a:rPr lang="pt-BR" altLang="pt-BR" sz="2800" dirty="0" smtClean="0">
                <a:solidFill>
                  <a:srgbClr val="008E18"/>
                </a:solidFill>
                <a:latin typeface="Arial" charset="0"/>
              </a:rPr>
              <a:t>ELV – Utilizando equações de estado: misturas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Rectangle 11"/>
              <p:cNvSpPr>
                <a:spLocks noChangeArrowheads="1"/>
              </p:cNvSpPr>
              <p:nvPr/>
            </p:nvSpPr>
            <p:spPr bwMode="auto">
              <a:xfrm>
                <a:off x="143691" y="3352800"/>
                <a:ext cx="8867775" cy="3352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lIns="0" tIns="0" rIns="0" bIns="0" numCol="1" anchor="t" anchorCtr="0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/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</a:rPr>
                  <a:t>Após terem sido calculados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pt-BR" altLang="pt-BR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8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pt-BR" altLang="pt-BR" sz="280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</a:rPr>
                  <a:t> 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pt-BR" altLang="pt-BR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8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pt-BR" altLang="pt-BR" sz="280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𝑉</m:t>
                        </m:r>
                      </m:sup>
                    </m:sSubSup>
                  </m:oMath>
                </a14:m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</a:rPr>
                  <a:t>, podemos calcular</a:t>
                </a:r>
              </a:p>
              <a:p>
                <a:pPr algn="just" eaLnBrk="1" hangingPunct="1"/>
                <a:endParaRPr lang="pt-BR" altLang="pt-BR" sz="1200" b="0" i="1" kern="0" dirty="0" smtClean="0">
                  <a:latin typeface="Cambria Math"/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800" b="0" i="1" ker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 ker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pt-BR" altLang="pt-BR" sz="2800" b="0" i="1" ker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BR" altLang="pt-BR" sz="2800" b="0" i="1" ker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 kern="0">
                              <a:latin typeface="Cambria Math"/>
                            </a:rPr>
                            <m:t>𝑇</m:t>
                          </m:r>
                          <m:r>
                            <a:rPr lang="pt-BR" altLang="pt-BR" sz="2800" b="0" i="1" kern="0">
                              <a:latin typeface="Cambria Math"/>
                            </a:rPr>
                            <m:t>,</m:t>
                          </m:r>
                          <m:r>
                            <a:rPr lang="pt-BR" altLang="pt-BR" sz="2800" b="0" i="1" kern="0">
                              <a:latin typeface="Cambria Math"/>
                            </a:rPr>
                            <m:t>𝑃</m:t>
                          </m:r>
                          <m:r>
                            <a:rPr lang="pt-BR" altLang="pt-BR" sz="2800" b="0" i="1" kern="0">
                              <a:latin typeface="Cambria Math"/>
                            </a:rPr>
                            <m:t>,</m:t>
                          </m:r>
                          <m:r>
                            <a:rPr lang="pt-BR" altLang="pt-BR" sz="2800" b="0" i="1" kern="0">
                              <a:latin typeface="Cambria Math"/>
                            </a:rPr>
                            <m:t>𝑥</m:t>
                          </m:r>
                          <m:r>
                            <a:rPr lang="pt-BR" altLang="pt-BR" sz="2800" b="0" i="1" kern="0">
                              <a:latin typeface="Cambria Math"/>
                            </a:rPr>
                            <m:t>,</m:t>
                          </m:r>
                          <m:bar>
                            <m:barPr>
                              <m:ctrlPr>
                                <a:rPr lang="pt-BR" altLang="pt-BR" sz="2800" b="0" i="1" ker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pt-BR" altLang="pt-BR" sz="2800" b="0" i="1" kern="0">
                                  <a:latin typeface="Cambria Math"/>
                                </a:rPr>
                                <m:t>𝑦</m:t>
                              </m:r>
                            </m:e>
                          </m:bar>
                        </m:e>
                      </m:d>
                      <m:r>
                        <a:rPr lang="pt-BR" altLang="pt-BR" sz="2800" b="0" i="1" ker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800" b="0" i="1" ker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altLang="pt-BR" sz="2800" b="0" i="1" ker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 ker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altLang="pt-BR" sz="2800" b="0" i="1" ker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altLang="pt-BR" sz="2800" b="0" i="1" ker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 ker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altLang="pt-BR" sz="2800" b="0" i="1" ker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altLang="pt-BR" sz="2800" b="0" i="1" ker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800" b="0" i="1" ker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altLang="pt-BR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pt-BR" altLang="pt-BR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altLang="pt-BR" sz="2800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altLang="pt-BR" sz="280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altLang="pt-BR" sz="2800" b="0" i="1">
                                  <a:latin typeface="Cambria Math"/>
                                </a:rPr>
                                <m:t>𝐿</m:t>
                              </m:r>
                            </m:sup>
                          </m:sSubSup>
                          <m:d>
                            <m:dPr>
                              <m:ctrlPr>
                                <a:rPr lang="pt-BR" altLang="pt-BR" sz="2800" b="0" i="1" ker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altLang="pt-BR" sz="2800" b="0" i="1" ker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pt-BR" altLang="pt-BR" sz="2800" b="0" i="1" ker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b="0" i="1" ker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pt-BR" altLang="pt-BR" sz="2800" b="0" i="1" kern="0">
                                  <a:latin typeface="Cambria Math"/>
                                </a:rPr>
                                <m:t>,</m:t>
                              </m:r>
                              <m:bar>
                                <m:barPr>
                                  <m:ctrlPr>
                                    <a:rPr lang="pt-BR" altLang="pt-BR" sz="2800" b="0" i="1" ker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pt-BR" altLang="pt-BR" sz="2800" b="0" i="1" ker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pt-BR" altLang="pt-BR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pt-BR" altLang="pt-BR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altLang="pt-BR" sz="2800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altLang="pt-BR" sz="280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altLang="pt-BR" sz="2800" b="0" i="1">
                                  <a:latin typeface="Cambria Math"/>
                                </a:rPr>
                                <m:t>𝑉</m:t>
                              </m:r>
                            </m:sup>
                          </m:sSubSup>
                          <m:d>
                            <m:dPr>
                              <m:ctrlPr>
                                <a:rPr lang="pt-BR" altLang="pt-BR" sz="2800" b="0" i="1" ker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altLang="pt-BR" sz="2800" b="0" i="1" ker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pt-BR" altLang="pt-BR" sz="2800" b="0" i="1" ker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b="0" i="1" ker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pt-BR" altLang="pt-BR" sz="2800" b="0" i="1" kern="0">
                                  <a:latin typeface="Cambria Math"/>
                                </a:rPr>
                                <m:t>,</m:t>
                              </m:r>
                              <m:bar>
                                <m:barPr>
                                  <m:ctrlPr>
                                    <a:rPr lang="pt-BR" altLang="pt-BR" sz="2800" b="0" i="1" ker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pt-BR" altLang="pt-BR" sz="2800" b="0" i="1" ker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bar>
                            </m:e>
                          </m:d>
                        </m:den>
                      </m:f>
                    </m:oMath>
                  </m:oMathPara>
                </a14:m>
                <a:endParaRPr lang="pt-BR" altLang="pt-BR" sz="2800" b="0" dirty="0" smtClean="0">
                  <a:solidFill>
                    <a:srgbClr val="FF0000"/>
                  </a:solidFill>
                  <a:latin typeface="Arial" charset="0"/>
                </a:endParaRPr>
              </a:p>
              <a:p>
                <a:pPr algn="just" eaLnBrk="1" hangingPunct="1"/>
                <a:endParaRPr lang="pt-BR" altLang="pt-BR" sz="1200" b="0" dirty="0" smtClean="0">
                  <a:solidFill>
                    <a:srgbClr val="FF0000"/>
                  </a:solidFill>
                  <a:latin typeface="Arial" charset="0"/>
                </a:endParaRPr>
              </a:p>
              <a:p>
                <a:pPr algn="just" eaLnBrk="1" hangingPunct="1"/>
                <a:r>
                  <a:rPr lang="pt-BR" altLang="pt-BR" sz="2800" b="0" dirty="0" smtClean="0">
                    <a:solidFill>
                      <a:srgbClr val="FF0000"/>
                    </a:solidFill>
                    <a:latin typeface="Arial" charset="0"/>
                  </a:rPr>
                  <a:t>Os algoritmos apresentados para o ELV </a:t>
                </a:r>
                <a14:m>
                  <m:oMath xmlns:m="http://schemas.openxmlformats.org/officeDocument/2006/math">
                    <m:r>
                      <a:rPr lang="pt-BR" altLang="pt-BR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pt-BR" altLang="pt-BR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pt-BR" altLang="pt-BR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pt-BR" altLang="pt-BR" sz="2800" b="0" dirty="0" smtClean="0">
                    <a:solidFill>
                      <a:srgbClr val="FF0000"/>
                    </a:solidFill>
                    <a:latin typeface="Arial" charset="0"/>
                  </a:rPr>
                  <a:t> completo podem ser usado para o ELV</a:t>
                </a:r>
                <a14:m>
                  <m:oMath xmlns:m="http://schemas.openxmlformats.org/officeDocument/2006/math">
                    <m:r>
                      <a:rPr lang="pt-BR" altLang="pt-BR" sz="2800" b="0" i="1">
                        <a:solidFill>
                          <a:srgbClr val="FF0000"/>
                        </a:solidFill>
                        <a:latin typeface="Cambria Math"/>
                      </a:rPr>
                      <m:t>𝜙</m:t>
                    </m:r>
                    <m:r>
                      <a:rPr lang="pt-BR" altLang="pt-BR" sz="2800" b="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pt-BR" altLang="pt-BR" sz="2800" b="0" i="1">
                        <a:solidFill>
                          <a:srgbClr val="FF0000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pt-BR" altLang="pt-BR" sz="2800" b="0" dirty="0">
                    <a:solidFill>
                      <a:srgbClr val="FF0000"/>
                    </a:solidFill>
                    <a:latin typeface="Arial" charset="0"/>
                  </a:rPr>
                  <a:t> </a:t>
                </a:r>
                <a:r>
                  <a:rPr lang="pt-BR" altLang="pt-BR" sz="2800" b="0" dirty="0" smtClean="0">
                    <a:solidFill>
                      <a:srgbClr val="FF0000"/>
                    </a:solidFill>
                    <a:latin typeface="Arial" charset="0"/>
                  </a:rPr>
                  <a:t>desde </a:t>
                </a:r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</a:rPr>
                  <a:t>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800" b="0" i="1" ker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 kern="0">
                            <a:solidFill>
                              <a:schemeClr val="tx2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pt-BR" altLang="pt-BR" sz="2800" b="0" i="1" ker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</a:rPr>
                  <a:t> </a:t>
                </a:r>
                <a:r>
                  <a:rPr lang="pt-BR" altLang="pt-BR" sz="2800" b="0" dirty="0" smtClean="0">
                    <a:solidFill>
                      <a:srgbClr val="FF0000"/>
                    </a:solidFill>
                    <a:latin typeface="Arial" charset="0"/>
                  </a:rPr>
                  <a:t>seja calculado como apresentado aqui.</a:t>
                </a:r>
                <a:endParaRPr lang="pt-BR" altLang="pt-BR" sz="2800" b="0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9461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691" y="3352800"/>
                <a:ext cx="8867775" cy="3352800"/>
              </a:xfrm>
              <a:prstGeom prst="rect">
                <a:avLst/>
              </a:prstGeom>
              <a:blipFill rotWithShape="1">
                <a:blip r:embed="rId2"/>
                <a:stretch>
                  <a:fillRect l="-2476" t="-2545" r="-2476" b="-4182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Figure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1" t="5613" r="1835" b="6325"/>
          <a:stretch/>
        </p:blipFill>
        <p:spPr bwMode="auto">
          <a:xfrm>
            <a:off x="143691" y="685800"/>
            <a:ext cx="3279382" cy="246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1"/>
              <p:cNvSpPr>
                <a:spLocks noChangeArrowheads="1"/>
              </p:cNvSpPr>
              <p:nvPr/>
            </p:nvSpPr>
            <p:spPr bwMode="auto">
              <a:xfrm>
                <a:off x="3657600" y="838200"/>
                <a:ext cx="5181600" cy="2209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lIns="0" tIns="0" rIns="0" bIns="0" numCol="1" anchor="t" anchorCtr="0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/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A curva cheia é obtida com os parâmetros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pt-BR" altLang="pt-BR" sz="2800" b="0" dirty="0">
                    <a:solidFill>
                      <a:srgbClr val="008E18"/>
                    </a:solidFill>
                    <a:latin typeface="Arial" charset="0"/>
                  </a:rPr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, e só a raiz de líquido importa. A curva pontilhada é obtida com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pt-BR" altLang="pt-BR" sz="2800" b="0" dirty="0">
                    <a:solidFill>
                      <a:srgbClr val="008E18"/>
                    </a:solidFill>
                    <a:latin typeface="Arial" charset="0"/>
                  </a:rPr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, e só a raiz de vapor importa.</a:t>
                </a:r>
                <a:endParaRPr lang="pt-BR" altLang="pt-BR" sz="2800" b="0" dirty="0">
                  <a:solidFill>
                    <a:srgbClr val="008E18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600" y="838200"/>
                <a:ext cx="5181600" cy="2209800"/>
              </a:xfrm>
              <a:prstGeom prst="rect">
                <a:avLst/>
              </a:prstGeom>
              <a:blipFill rotWithShape="1">
                <a:blip r:embed="rId4"/>
                <a:stretch>
                  <a:fillRect l="-4118" t="-4972" r="-4118" b="-6354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648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76200"/>
            <a:ext cx="8839200" cy="609600"/>
          </a:xfrm>
        </p:spPr>
        <p:txBody>
          <a:bodyPr lIns="0" tIns="0" rIns="0" bIns="0"/>
          <a:lstStyle/>
          <a:p>
            <a:pPr eaLnBrk="1" hangingPunct="1"/>
            <a:r>
              <a:rPr lang="pt-BR" altLang="pt-BR" sz="2800" dirty="0" smtClean="0">
                <a:solidFill>
                  <a:srgbClr val="FF0000"/>
                </a:solidFill>
                <a:latin typeface="Arial" charset="0"/>
              </a:rPr>
              <a:t>ELV – continuação das modificações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Rectangle 11"/>
              <p:cNvSpPr>
                <a:spLocks noChangeArrowheads="1"/>
              </p:cNvSpPr>
              <p:nvPr/>
            </p:nvSpPr>
            <p:spPr bwMode="auto">
              <a:xfrm>
                <a:off x="200025" y="762000"/>
                <a:ext cx="8763000" cy="59436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numCol="1" anchor="t" anchorCtr="0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/>
                <a:r>
                  <a:rPr lang="pt-BR" altLang="pt-BR" sz="2800" b="0" dirty="0" smtClean="0">
                    <a:solidFill>
                      <a:srgbClr val="0000FF"/>
                    </a:solidFill>
                    <a:latin typeface="Arial" charset="0"/>
                  </a:rPr>
                  <a:t>No ELV com </a:t>
                </a:r>
                <a:r>
                  <a:rPr lang="pt-BR" altLang="pt-BR" sz="2800" b="0" dirty="0" err="1" smtClean="0">
                    <a:solidFill>
                      <a:srgbClr val="0000FF"/>
                    </a:solidFill>
                    <a:latin typeface="Arial" charset="0"/>
                  </a:rPr>
                  <a:t>Raoult</a:t>
                </a:r>
                <a:r>
                  <a:rPr lang="pt-BR" altLang="pt-BR" sz="2800" b="0" dirty="0" smtClean="0">
                    <a:solidFill>
                      <a:srgbClr val="0000FF"/>
                    </a:solidFill>
                    <a:latin typeface="Arial" charset="0"/>
                  </a:rPr>
                  <a:t> modificado,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𝑠𝑎𝑡</m:t>
                        </m:r>
                      </m:sup>
                    </m:sSubSup>
                    <m:r>
                      <a:rPr lang="pt-BR" altLang="pt-BR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altLang="pt-BR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altLang="pt-BR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pt-BR" altLang="pt-BR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pt-BR" altLang="pt-BR" sz="2800" b="0" dirty="0" smtClean="0">
                    <a:solidFill>
                      <a:srgbClr val="0000FF"/>
                    </a:solidFill>
                    <a:latin typeface="Arial" charset="0"/>
                  </a:rPr>
                  <a:t>. Assim como fizemos no estudo de Equilíbrio Químico, vamos usar a fugacidade como função auxiliar e </a:t>
                </a:r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escrever </a:t>
                </a:r>
              </a:p>
              <a:p>
                <a:pPr algn="ctr"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BR" altLang="pt-BR" sz="2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altLang="pt-BR" sz="2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pt-BR" altLang="pt-BR" sz="2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sup>
                    </m:sSup>
                    <m:r>
                      <a:rPr lang="pt-BR" altLang="pt-BR" sz="2800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altLang="pt-BR" sz="2800" b="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pt-BR" altLang="pt-BR" sz="2800" b="0" i="1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pt-BR" altLang="pt-BR" sz="2800" b="0" i="1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sSup>
                      <m:sSup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BR" altLang="pt-BR" sz="2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altLang="pt-BR" sz="2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pt-BR" altLang="pt-BR" sz="2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sup>
                    </m:sSup>
                    <m:r>
                      <a:rPr lang="pt-BR" altLang="pt-BR" sz="2800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altLang="pt-BR" sz="2800" b="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𝑠𝑎𝑡</m:t>
                        </m:r>
                      </m:sup>
                    </m:sSubSup>
                    <m:r>
                      <a:rPr lang="pt-BR" altLang="pt-BR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∴</m:t>
                    </m:r>
                    <m:sSup>
                      <m:sSup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BR" altLang="pt-BR" sz="2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altLang="pt-BR" sz="2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pt-BR" altLang="pt-BR" sz="2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sup>
                    </m:sSup>
                    <m:r>
                      <a:rPr lang="pt-BR" altLang="pt-BR" sz="2800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BR" altLang="pt-BR" sz="2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altLang="pt-BR" sz="2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pt-BR" altLang="pt-BR" sz="2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 no equilíbrio</a:t>
                </a:r>
              </a:p>
              <a:p>
                <a:pPr algn="just" eaLnBrk="1" hangingPunct="1"/>
                <a:endParaRPr lang="pt-BR" altLang="pt-BR" sz="2800" b="0" dirty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/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Dessa forma, a fugacidade de um componente na fase vapor é dada pela pressão parcial dele na mistura, o que é exato somente para gases ideais. Analogamente ao que foi realizado na Lei de </a:t>
                </a:r>
                <a:r>
                  <a:rPr lang="pt-BR" altLang="pt-BR" sz="2800" b="0" dirty="0" err="1" smtClean="0">
                    <a:solidFill>
                      <a:srgbClr val="008E18"/>
                    </a:solidFill>
                    <a:latin typeface="Arial" charset="0"/>
                  </a:rPr>
                  <a:t>Raoult</a:t>
                </a:r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 modificada, vamos introduzir uma correção para a fugacidade na fase vapor: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 smtClean="0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BR" altLang="pt-BR" sz="2800" b="0" i="1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altLang="pt-BR" sz="2800" b="0" i="1">
                                    <a:solidFill>
                                      <a:srgbClr val="008E18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800" b="0" i="1">
                                    <a:solidFill>
                                      <a:srgbClr val="008E18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pt-BR" altLang="pt-BR" sz="2800" b="0" i="1">
                                    <a:solidFill>
                                      <a:srgbClr val="008E18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𝑉</m:t>
                        </m:r>
                      </m:sup>
                    </m:sSup>
                    <m:r>
                      <a:rPr lang="pt-BR" altLang="pt-BR" sz="2800" b="0" i="1">
                        <a:solidFill>
                          <a:srgbClr val="008E18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pt-BR" alt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pt-BR" altLang="pt-BR" sz="2800" b="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800" b="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</m:sup>
                    </m:sSubSup>
                    <m:r>
                      <a:rPr lang="pt-BR" altLang="pt-BR" sz="2800" b="0" i="1">
                        <a:solidFill>
                          <a:srgbClr val="008E18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, sendo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pt-BR" altLang="pt-BR" sz="2800" b="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800" b="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</m:sup>
                    </m:sSubSup>
                  </m:oMath>
                </a14:m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 o coeficiente de fugacidade de i no vapor, e que é igual a 1 para fase vapor ideal. Para substância pura,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BR" altLang="pt-BR" sz="2800" b="0" i="1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altLang="pt-BR" sz="2800" b="0" i="1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pt-BR" altLang="pt-BR" sz="2800" b="0" i="1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𝑉</m:t>
                        </m:r>
                      </m:sup>
                    </m:sSup>
                    <m:r>
                      <a:rPr lang="pt-BR" altLang="pt-BR" sz="2800" b="0" i="1">
                        <a:solidFill>
                          <a:srgbClr val="008E18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</m:sup>
                    </m:sSubSup>
                    <m:r>
                      <a:rPr lang="pt-BR" altLang="pt-BR" sz="2800" b="0" i="1">
                        <a:solidFill>
                          <a:srgbClr val="008E18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.</a:t>
                </a:r>
                <a:endParaRPr lang="pt-BR" altLang="pt-BR" sz="2800" b="0" dirty="0">
                  <a:solidFill>
                    <a:srgbClr val="008E18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9461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025" y="762000"/>
                <a:ext cx="8763000" cy="5943601"/>
              </a:xfrm>
              <a:prstGeom prst="rect">
                <a:avLst/>
              </a:prstGeom>
              <a:blipFill rotWithShape="1">
                <a:blip r:embed="rId2"/>
                <a:stretch>
                  <a:fillRect l="-2505" t="-1538" r="-2505" b="-19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4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76200"/>
            <a:ext cx="8839200" cy="609600"/>
          </a:xfrm>
        </p:spPr>
        <p:txBody>
          <a:bodyPr lIns="0" tIns="0" rIns="0" bIns="0"/>
          <a:lstStyle/>
          <a:p>
            <a:pPr eaLnBrk="1" hangingPunct="1"/>
            <a:r>
              <a:rPr lang="pt-BR" altLang="pt-BR" sz="2800" dirty="0" smtClean="0">
                <a:solidFill>
                  <a:srgbClr val="008E18"/>
                </a:solidFill>
                <a:latin typeface="Arial" charset="0"/>
              </a:rPr>
              <a:t>ELV – continuação das modificações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Rectangle 11"/>
              <p:cNvSpPr>
                <a:spLocks noChangeArrowheads="1"/>
              </p:cNvSpPr>
              <p:nvPr/>
            </p:nvSpPr>
            <p:spPr bwMode="auto">
              <a:xfrm>
                <a:off x="200025" y="685800"/>
                <a:ext cx="8763000" cy="6019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numCol="1" anchor="t" anchorCtr="0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/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Introduzindo as variáveis das quais as funções são dependentes, tem-se: </a:t>
                </a:r>
              </a:p>
              <a:p>
                <a:pPr algn="just"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BR" altLang="pt-BR" sz="2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altLang="pt-BR" sz="2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pt-BR" altLang="pt-BR" sz="2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sup>
                    </m:sSup>
                    <m:d>
                      <m:dPr>
                        <m:ctrlPr>
                          <a:rPr lang="pt-BR" altLang="pt-BR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t-BR" altLang="pt-BR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pt-BR" altLang="pt-BR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pt-BR" altLang="pt-BR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pt-BR" altLang="pt-BR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bar>
                          <m:barPr>
                            <m:ctrlPr>
                              <a:rPr lang="pt-BR" altLang="pt-BR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pt-BR" altLang="pt-BR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bar>
                      </m:e>
                    </m:d>
                    <m:r>
                      <a:rPr lang="pt-BR" altLang="pt-BR" sz="2800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altLang="pt-BR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pt-BR" altLang="pt-BR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pt-BR" altLang="pt-BR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pt-BR" altLang="pt-BR" sz="2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sup>
                    </m:sSubSup>
                    <m:d>
                      <m:d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bar>
                          <m:barPr>
                            <m:ctrlPr>
                              <a:rPr lang="pt-BR" altLang="pt-BR" sz="2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pt-BR" altLang="pt-BR" sz="2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bar>
                      </m:e>
                    </m:d>
                  </m:oMath>
                </a14:m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BR" altLang="pt-BR" sz="2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altLang="pt-BR" sz="2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pt-BR" altLang="pt-BR" sz="2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sup>
                    </m:sSup>
                    <m:d>
                      <m:d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pt-BR" altLang="pt-BR" sz="2800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sup>
                    </m:sSubSup>
                    <m:d>
                      <m:d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pt-BR" altLang="pt-BR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pt-BR" altLang="pt-BR" sz="2800" b="0" i="1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pt-BR" altLang="pt-BR" sz="2800" b="0" dirty="0" smtClean="0">
                  <a:solidFill>
                    <a:schemeClr val="tx1"/>
                  </a:solidFill>
                  <a:latin typeface="Arial" charset="0"/>
                </a:endParaRPr>
              </a:p>
              <a:p>
                <a:pPr algn="just" eaLnBrk="1" hangingPunct="1"/>
                <a:endParaRPr lang="pt-BR" altLang="pt-BR" sz="2800" b="0" dirty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/>
                <a:r>
                  <a:rPr lang="pt-BR" altLang="pt-BR" sz="2800" b="0" dirty="0" smtClean="0">
                    <a:solidFill>
                      <a:srgbClr val="FF0000"/>
                    </a:solidFill>
                    <a:latin typeface="Arial" charset="0"/>
                  </a:rPr>
                  <a:t>Vamos analisar o impacto dessa correção no ELV de substâncias puras. Nesse caso, a pressão de equilíbrio é a própria pressão de saturação, assim:</a:t>
                </a: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</m:t>
                          </m:r>
                        </m:sup>
                      </m:sSup>
                      <m:d>
                        <m:d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𝑠𝑎𝑡</m:t>
                              </m:r>
                            </m:sup>
                          </m:sSubSup>
                        </m:e>
                      </m:d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</m:t>
                          </m:r>
                        </m:sup>
                      </m:sSup>
                      <m:d>
                        <m:d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𝑠𝑎𝑡</m:t>
                              </m:r>
                            </m:sup>
                          </m:sSubSup>
                        </m:e>
                      </m:d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∴</m:t>
                      </m:r>
                    </m:oMath>
                  </m:oMathPara>
                </a14:m>
                <a:endParaRPr lang="pt-BR" altLang="pt-BR" sz="2800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</m:t>
                          </m:r>
                        </m:sup>
                      </m:sSup>
                      <m:d>
                        <m:d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𝑠𝑎𝑡</m:t>
                              </m:r>
                            </m:sup>
                          </m:sSubSup>
                        </m:e>
                      </m:d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𝑠𝑎𝑡</m:t>
                          </m:r>
                        </m:sup>
                      </m:sSubSup>
                      <m:d>
                        <m:d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𝑠𝑎𝑡</m:t>
                          </m:r>
                        </m:sup>
                      </m:sSubSup>
                      <m:d>
                        <m:d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𝑠𝑎𝑡</m:t>
                              </m:r>
                            </m:sup>
                          </m:sSubSup>
                        </m:e>
                      </m:d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𝑠𝑎𝑡</m:t>
                          </m:r>
                        </m:sup>
                      </m:sSubSup>
                      <m:d>
                        <m:d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𝑠𝑎𝑡</m:t>
                          </m:r>
                        </m:sup>
                      </m:sSubSup>
                      <m:d>
                        <m:d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pt-BR" altLang="pt-BR" sz="2800" b="0" dirty="0" smtClean="0">
                  <a:solidFill>
                    <a:srgbClr val="FF0000"/>
                  </a:solidFill>
                  <a:latin typeface="Arial" charset="0"/>
                </a:endParaRPr>
              </a:p>
              <a:p>
                <a:pPr algn="just" eaLnBrk="1" hangingPunct="1"/>
                <a:endParaRPr lang="pt-BR" altLang="pt-BR" sz="2800" b="0" dirty="0" smtClean="0">
                  <a:solidFill>
                    <a:srgbClr val="FF0000"/>
                  </a:solidFill>
                  <a:latin typeface="Arial" charset="0"/>
                </a:endParaRPr>
              </a:p>
              <a:p>
                <a:pPr algn="just" eaLnBrk="1" hangingPunct="1"/>
                <a:r>
                  <a:rPr lang="pt-BR" altLang="pt-BR" sz="2800" b="0" dirty="0" smtClean="0">
                    <a:solidFill>
                      <a:srgbClr val="FF0000"/>
                    </a:solidFill>
                    <a:latin typeface="Arial" charset="0"/>
                  </a:rPr>
                  <a:t>É possível ainda generalizar o resultado anterior para qualquer pressão com a correção de </a:t>
                </a:r>
                <a:r>
                  <a:rPr lang="pt-BR" altLang="pt-BR" sz="2800" b="0" dirty="0" err="1" smtClean="0">
                    <a:solidFill>
                      <a:srgbClr val="FF0000"/>
                    </a:solidFill>
                    <a:latin typeface="Arial" charset="0"/>
                  </a:rPr>
                  <a:t>Poyinting</a:t>
                </a:r>
                <a:r>
                  <a:rPr lang="pt-BR" altLang="pt-BR" sz="2800" b="0" dirty="0" smtClean="0">
                    <a:solidFill>
                      <a:srgbClr val="FF0000"/>
                    </a:solidFill>
                    <a:latin typeface="Arial" charset="0"/>
                  </a:rPr>
                  <a:t>:</a:t>
                </a: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</m:t>
                          </m:r>
                        </m:sup>
                      </m:sSup>
                      <m:d>
                        <m:d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𝑠𝑎𝑡</m:t>
                          </m:r>
                        </m:sup>
                      </m:sSubSup>
                      <m:d>
                        <m:d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𝑠𝑎𝑡</m:t>
                          </m:r>
                        </m:sup>
                      </m:sSubSup>
                      <m:d>
                        <m:d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𝑃𝑂𝑌</m:t>
                          </m:r>
                        </m:e>
                        <m:sub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pt-BR" altLang="pt-BR" sz="2800" b="0" dirty="0">
                  <a:solidFill>
                    <a:srgbClr val="FF0000"/>
                  </a:solidFill>
                  <a:latin typeface="Arial" charset="0"/>
                </a:endParaRPr>
              </a:p>
              <a:p>
                <a:pPr algn="just" eaLnBrk="1" hangingPunct="1"/>
                <a:endParaRPr lang="pt-BR" altLang="pt-BR" sz="2800" b="0" dirty="0">
                  <a:solidFill>
                    <a:srgbClr val="FF0000"/>
                  </a:solidFill>
                  <a:latin typeface="Arial" charset="0"/>
                </a:endParaRPr>
              </a:p>
              <a:p>
                <a:pPr algn="just" eaLnBrk="1" hangingPunct="1"/>
                <a:endParaRPr lang="pt-BR" altLang="pt-BR" sz="2800" b="0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9461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025" y="685800"/>
                <a:ext cx="8763000" cy="6019800"/>
              </a:xfrm>
              <a:prstGeom prst="rect">
                <a:avLst/>
              </a:prstGeom>
              <a:blipFill rotWithShape="1">
                <a:blip r:embed="rId2"/>
                <a:stretch>
                  <a:fillRect l="-2505" t="-1824" r="-25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76200"/>
            <a:ext cx="8839200" cy="609600"/>
          </a:xfrm>
        </p:spPr>
        <p:txBody>
          <a:bodyPr lIns="0" tIns="0" rIns="0" bIns="0"/>
          <a:lstStyle/>
          <a:p>
            <a:pPr eaLnBrk="1" hangingPunct="1"/>
            <a:r>
              <a:rPr lang="pt-BR" altLang="pt-BR" sz="2800" dirty="0" smtClean="0">
                <a:solidFill>
                  <a:srgbClr val="008E18"/>
                </a:solidFill>
                <a:latin typeface="Arial" charset="0"/>
              </a:rPr>
              <a:t>ELV – continuação das modificações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Rectangle 11"/>
              <p:cNvSpPr>
                <a:spLocks noChangeArrowheads="1"/>
              </p:cNvSpPr>
              <p:nvPr/>
            </p:nvSpPr>
            <p:spPr bwMode="auto">
              <a:xfrm>
                <a:off x="200025" y="685800"/>
                <a:ext cx="8763000" cy="6019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numCol="1" anchor="t" anchorCtr="0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/>
                <a:r>
                  <a:rPr lang="pt-BR" altLang="pt-BR" sz="2800" b="0" dirty="0" smtClean="0">
                    <a:latin typeface="Arial" charset="0"/>
                  </a:rPr>
                  <a:t>sendo</a:t>
                </a:r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 </a:t>
                </a: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𝑃𝑂</m:t>
                          </m:r>
                          <m:r>
                            <a:rPr lang="pt-BR" altLang="pt-BR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BR" altLang="pt-BR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pt-BR" altLang="pt-BR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BR" altLang="pt-BR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pt-BR" altLang="pt-BR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altLang="pt-BR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altLang="pt-BR" sz="28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8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t-BR" altLang="pt-BR" sz="28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altLang="pt-BR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p>
                          </m:sSup>
                          <m:d>
                            <m:dPr>
                              <m:ctrlPr>
                                <a:rPr lang="pt-BR" altLang="pt-BR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altLang="pt-BR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pt-BR" altLang="pt-BR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pt-BR" altLang="pt-BR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altLang="pt-BR" sz="28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8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t-BR" altLang="pt-BR" sz="28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altLang="pt-BR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p>
                          </m:sSup>
                          <m:d>
                            <m:dPr>
                              <m:ctrlPr>
                                <a:rPr lang="pt-BR" altLang="pt-BR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altLang="pt-BR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pt-BR" altLang="pt-BR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pt-BR" altLang="pt-BR" sz="28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pt-BR" altLang="pt-BR" sz="28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pt-BR" altLang="pt-BR" sz="28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altLang="pt-BR" sz="28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𝑠𝑎𝑡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r>
                        <a:rPr lang="pt-BR" altLang="pt-BR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pt-BR" altLang="pt-BR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𝑒𝑥𝑝</m:t>
                      </m:r>
                      <m:d>
                        <m:dPr>
                          <m:ctrlPr>
                            <a:rPr lang="pt-BR" alt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pt-BR" altLang="pt-BR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sSubSup>
                                <m:sSubSupPr>
                                  <m:ctrlPr>
                                    <a:rPr lang="pt-BR" altLang="pt-BR" sz="28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pt-BR" altLang="pt-BR" sz="28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pt-BR" altLang="pt-BR" sz="28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altLang="pt-BR" sz="28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𝑠𝑎𝑡</m:t>
                                  </m:r>
                                </m:sup>
                              </m:sSubSup>
                            </m:sub>
                            <m:sup>
                              <m:r>
                                <a:rPr lang="pt-BR" alt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altLang="pt-BR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altLang="pt-BR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altLang="pt-BR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pt-BR" altLang="pt-BR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𝐿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pt-BR" altLang="pt-BR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altLang="pt-BR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  <m:r>
                                        <a:rPr lang="pt-BR" altLang="pt-BR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pt-BR" altLang="pt-BR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  <m:r>
                                        <a:rPr lang="pt-BR" altLang="pt-BR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pt-BR" altLang="pt-BR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𝑅𝑇</m:t>
                                  </m:r>
                                </m:den>
                              </m:f>
                              <m:r>
                                <a:rPr lang="pt-BR" alt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𝑑𝑃</m:t>
                              </m:r>
                              <m:r>
                                <a:rPr lang="pt-BR" alt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pt-BR" altLang="pt-BR" sz="28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just" eaLnBrk="1" hangingPunct="1"/>
                <a:endParaRPr lang="pt-BR" altLang="pt-BR" sz="2800" b="0" dirty="0">
                  <a:solidFill>
                    <a:schemeClr val="tx1"/>
                  </a:solidFill>
                  <a:latin typeface="Arial" charset="0"/>
                </a:endParaRPr>
              </a:p>
              <a:p>
                <a:pPr algn="just" eaLnBrk="1" hangingPunct="1"/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Se o líquido for considerado incompressível, tem-se:</a:t>
                </a:r>
                <a:endParaRPr lang="pt-BR" altLang="pt-BR" sz="2800" b="0" dirty="0">
                  <a:solidFill>
                    <a:schemeClr val="tx1"/>
                  </a:solidFill>
                  <a:latin typeface="Arial" charset="0"/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𝑃𝑂</m:t>
                          </m:r>
                          <m:r>
                            <a:rPr lang="pt-BR" altLang="pt-BR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BR" altLang="pt-BR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pt-BR" altLang="pt-BR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BR" altLang="pt-BR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pt-BR" altLang="pt-BR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pt-BR" altLang="pt-BR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𝑒𝑥𝑝</m:t>
                      </m:r>
                      <m:d>
                        <m:dPr>
                          <m:ctrlPr>
                            <a:rPr lang="pt-BR" altLang="pt-BR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altLang="pt-BR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pt-BR" altLang="pt-BR" sz="28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altLang="pt-BR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pt-BR" altLang="pt-BR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pt-BR" altLang="pt-BR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altLang="pt-BR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pt-BR" altLang="pt-BR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pt-BR" altLang="pt-BR" sz="2800" b="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𝑠𝑎𝑡</m:t>
                                      </m:r>
                                    </m:sup>
                                  </m:sSubSup>
                                </m:e>
                              </m:d>
                              <m:sSup>
                                <m:sSupPr>
                                  <m:ctrlPr>
                                    <a:rPr lang="pt-BR" altLang="pt-BR" sz="28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altLang="pt-BR" sz="28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pt-BR" altLang="pt-BR" sz="28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pt-BR" altLang="pt-BR" sz="28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altLang="pt-BR" sz="28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</m:num>
                            <m:den>
                              <m:r>
                                <a:rPr lang="pt-BR" altLang="pt-BR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altLang="pt-BR" sz="2800" b="0" dirty="0">
                  <a:solidFill>
                    <a:schemeClr val="tx1"/>
                  </a:solidFill>
                  <a:latin typeface="Arial" charset="0"/>
                </a:endParaRPr>
              </a:p>
              <a:p>
                <a:pPr algn="just" eaLnBrk="1" hangingPunct="1"/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Para pressões próximas à pressão de saturação da substância, essa correção é muito próxima a 1, mas pode ser bem diferente de 1 em alta pressão. Por exemplo, para água a 25°C e 1 </a:t>
                </a:r>
                <a:r>
                  <a:rPr lang="pt-BR" altLang="pt-BR" sz="2800" b="0" dirty="0" err="1" smtClean="0">
                    <a:solidFill>
                      <a:srgbClr val="008E18"/>
                    </a:solidFill>
                    <a:latin typeface="Arial" charset="0"/>
                  </a:rPr>
                  <a:t>atm</a:t>
                </a:r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altLang="pt-BR" sz="2800" b="0" i="1">
                        <a:solidFill>
                          <a:srgbClr val="008E18"/>
                        </a:solidFill>
                        <a:latin typeface="Cambria Math"/>
                      </a:rPr>
                      <m:t>𝑃𝑂</m:t>
                    </m:r>
                    <m:r>
                      <a:rPr lang="pt-BR" altLang="pt-BR" sz="2800" b="0" i="1" smtClean="0">
                        <a:solidFill>
                          <a:srgbClr val="008E18"/>
                        </a:solidFill>
                        <a:latin typeface="Cambria Math"/>
                      </a:rPr>
                      <m:t>𝑌</m:t>
                    </m:r>
                    <m:r>
                      <a:rPr lang="pt-BR" altLang="pt-BR" sz="2800" b="0" i="1" smtClean="0">
                        <a:solidFill>
                          <a:srgbClr val="008E18"/>
                        </a:solidFill>
                        <a:latin typeface="Cambria Math"/>
                      </a:rPr>
                      <m:t>=1,0008</m:t>
                    </m:r>
                  </m:oMath>
                </a14:m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, mas para o </a:t>
                </a:r>
                <a:r>
                  <a:rPr lang="pt-BR" altLang="pt-BR" sz="2800" b="0" dirty="0" err="1" smtClean="0">
                    <a:solidFill>
                      <a:srgbClr val="008E18"/>
                    </a:solidFill>
                    <a:latin typeface="Arial" charset="0"/>
                  </a:rPr>
                  <a:t>trietilenoglicol</a:t>
                </a:r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 a 25°C </a:t>
                </a:r>
                <a:r>
                  <a:rPr lang="pt-BR" altLang="pt-BR" sz="2800" b="0" dirty="0">
                    <a:solidFill>
                      <a:srgbClr val="008E18"/>
                    </a:solidFill>
                    <a:latin typeface="Arial" charset="0"/>
                  </a:rPr>
                  <a:t>e </a:t>
                </a:r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200 </a:t>
                </a:r>
                <a:r>
                  <a:rPr lang="pt-BR" altLang="pt-BR" sz="2800" b="0" dirty="0" err="1">
                    <a:solidFill>
                      <a:srgbClr val="008E18"/>
                    </a:solidFill>
                    <a:latin typeface="Arial" charset="0"/>
                  </a:rPr>
                  <a:t>atm</a:t>
                </a:r>
                <a:r>
                  <a:rPr lang="pt-BR" altLang="pt-BR" sz="2800" b="0" dirty="0">
                    <a:solidFill>
                      <a:srgbClr val="008E18"/>
                    </a:solidFill>
                    <a:latin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altLang="pt-BR" sz="2800" b="0" i="1">
                        <a:solidFill>
                          <a:srgbClr val="008E18"/>
                        </a:solidFill>
                        <a:latin typeface="Cambria Math"/>
                      </a:rPr>
                      <m:t>𝑃𝑂𝑌</m:t>
                    </m:r>
                    <m:r>
                      <a:rPr lang="pt-BR" altLang="pt-BR" sz="2800" b="0" i="1">
                        <a:solidFill>
                          <a:srgbClr val="008E18"/>
                        </a:solidFill>
                        <a:latin typeface="Cambria Math"/>
                      </a:rPr>
                      <m:t>=3,27</m:t>
                    </m:r>
                  </m:oMath>
                </a14:m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, e neste caso </a:t>
                </a:r>
                <a14:m>
                  <m:oMath xmlns:m="http://schemas.openxmlformats.org/officeDocument/2006/math">
                    <m:r>
                      <a:rPr lang="pt-BR" altLang="pt-BR" sz="2800" b="0" i="1">
                        <a:solidFill>
                          <a:srgbClr val="008E18"/>
                        </a:solidFill>
                        <a:latin typeface="Cambria Math"/>
                      </a:rPr>
                      <m:t>𝑃𝑂𝑌</m:t>
                    </m:r>
                  </m:oMath>
                </a14:m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 não pode ser aproximado a 1.</a:t>
                </a:r>
                <a:endParaRPr lang="pt-BR" altLang="pt-BR" sz="2800" b="0" dirty="0">
                  <a:solidFill>
                    <a:srgbClr val="008E18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9461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025" y="685800"/>
                <a:ext cx="8763000" cy="6019800"/>
              </a:xfrm>
              <a:prstGeom prst="rect">
                <a:avLst/>
              </a:prstGeom>
              <a:blipFill rotWithShape="1">
                <a:blip r:embed="rId2"/>
                <a:stretch>
                  <a:fillRect l="-2505" t="-1824" r="-2505" b="-21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76200"/>
            <a:ext cx="8839200" cy="609600"/>
          </a:xfrm>
        </p:spPr>
        <p:txBody>
          <a:bodyPr lIns="0" tIns="0" rIns="0" bIns="0"/>
          <a:lstStyle/>
          <a:p>
            <a:pPr eaLnBrk="1" hangingPunct="1"/>
            <a:r>
              <a:rPr lang="pt-BR" altLang="pt-BR" sz="2800" dirty="0" smtClean="0">
                <a:solidFill>
                  <a:schemeClr val="tx1"/>
                </a:solidFill>
                <a:latin typeface="Arial" charset="0"/>
              </a:rPr>
              <a:t>ELV – continuação das modificações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Rectangle 11"/>
              <p:cNvSpPr>
                <a:spLocks noChangeArrowheads="1"/>
              </p:cNvSpPr>
              <p:nvPr/>
            </p:nvSpPr>
            <p:spPr bwMode="auto">
              <a:xfrm>
                <a:off x="200025" y="685800"/>
                <a:ext cx="8763000" cy="6019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numCol="1" anchor="t" anchorCtr="0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/>
                <a:r>
                  <a:rPr lang="pt-BR" altLang="pt-BR" sz="2800" b="0" dirty="0" smtClean="0">
                    <a:solidFill>
                      <a:srgbClr val="FF0000"/>
                    </a:solidFill>
                    <a:latin typeface="Arial" charset="0"/>
                  </a:rPr>
                  <a:t>Escrevendo o critério completo para ELV, tem-se: </a:t>
                </a: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</m:t>
                          </m:r>
                        </m:sup>
                      </m:sSubSup>
                      <m:d>
                        <m:d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 </m:t>
                          </m:r>
                          <m:bar>
                            <m:bar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bar>
                        </m:e>
                      </m:d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bar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𝑠𝑎𝑡</m:t>
                          </m:r>
                        </m:sup>
                      </m:sSubSup>
                      <m:d>
                        <m:d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𝑠𝑎𝑡</m:t>
                          </m:r>
                        </m:sup>
                      </m:sSubSup>
                      <m:d>
                        <m:d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sSub>
                        <m:sSubPr>
                          <m:ctrlP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pt-BR" altLang="pt-BR" sz="2800" b="0" dirty="0" smtClean="0">
                  <a:solidFill>
                    <a:srgbClr val="FF0000"/>
                  </a:solidFill>
                  <a:latin typeface="Arial" charset="0"/>
                </a:endParaRPr>
              </a:p>
              <a:p>
                <a:pPr algn="just" eaLnBrk="1" hangingPunct="1"/>
                <a:endParaRPr lang="pt-BR" altLang="pt-BR" sz="2800" b="0" dirty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/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Essa expressão pode ser simplificada:</a:t>
                </a: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 </m:t>
                      </m:r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𝑃</m:t>
                      </m:r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altLang="pt-BR" sz="2800" b="0" i="0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, </m:t>
                          </m:r>
                          <m:bar>
                            <m:bar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bar>
                        </m:e>
                      </m:d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bar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𝑠𝑎𝑡</m:t>
                          </m:r>
                        </m:sup>
                      </m:sSubSup>
                      <m:d>
                        <m:d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pt-BR" altLang="pt-BR" sz="2800" b="0" dirty="0" smtClean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/>
                <a:r>
                  <a:rPr lang="pt-BR" altLang="pt-BR" sz="2800" b="0" dirty="0">
                    <a:solidFill>
                      <a:srgbClr val="008E18"/>
                    </a:solidFill>
                    <a:latin typeface="Arial" charset="0"/>
                  </a:rPr>
                  <a:t>Sendo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altLang="pt-BR" sz="2800" b="0">
                            <a:solidFill>
                              <a:srgbClr val="008E18"/>
                            </a:solidFill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pt-BR" altLang="pt-BR" sz="2800" b="0">
                            <a:solidFill>
                              <a:srgbClr val="008E18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t-BR" altLang="pt-BR" sz="2800" b="0">
                            <a:solidFill>
                              <a:srgbClr val="008E18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pt-BR" altLang="pt-BR" sz="2800" b="0">
                            <a:solidFill>
                              <a:srgbClr val="008E18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pt-BR" altLang="pt-BR" sz="2800" b="0">
                            <a:solidFill>
                              <a:srgbClr val="008E18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pt-BR" altLang="pt-BR" sz="2800" b="0">
                            <a:solidFill>
                              <a:srgbClr val="008E18"/>
                            </a:solidFill>
                            <a:latin typeface="Cambria Math"/>
                          </a:rPr>
                          <m:t>, </m:t>
                        </m:r>
                        <m:bar>
                          <m:barPr>
                            <m:ctrlPr>
                              <a:rPr lang="pt-BR" altLang="pt-BR" sz="2800" b="0" i="1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pt-BR" altLang="pt-BR" sz="2800" b="0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bar>
                      </m:e>
                    </m:d>
                    <m:r>
                      <a:rPr lang="pt-BR" altLang="pt-BR" sz="2800" b="0">
                        <a:solidFill>
                          <a:srgbClr val="008E18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altLang="pt-BR" sz="2800" b="0" i="1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pt-BR" altLang="pt-BR" sz="2800" b="0" i="1">
                                    <a:solidFill>
                                      <a:srgbClr val="008E18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BR" altLang="pt-BR" sz="2800" b="0">
                                    <a:solidFill>
                                      <a:srgbClr val="008E18"/>
                                    </a:solidFill>
                                    <a:latin typeface="Cambria Math"/>
                                  </a:rPr>
                                  <m:t>𝜙</m:t>
                                </m:r>
                              </m:e>
                            </m:acc>
                          </m:e>
                          <m:sub>
                            <m:r>
                              <a:rPr lang="pt-BR" altLang="pt-BR" sz="2800" b="0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pt-BR" altLang="pt-BR" sz="2800" b="0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  <m:t>𝑉</m:t>
                            </m:r>
                          </m:sup>
                        </m:sSubSup>
                        <m:d>
                          <m:dPr>
                            <m:ctrlPr>
                              <a:rPr lang="pt-BR" altLang="pt-BR" sz="2800" b="0" i="1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altLang="pt-BR" sz="2800" b="0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  <m:t>𝑇</m:t>
                            </m:r>
                            <m:r>
                              <a:rPr lang="pt-BR" altLang="pt-BR" sz="2800" b="0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pt-BR" altLang="pt-BR" sz="2800" b="0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  <m:t>𝑃</m:t>
                            </m:r>
                            <m:r>
                              <a:rPr lang="pt-BR" altLang="pt-BR" sz="2800" b="0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  <m:t>, </m:t>
                            </m:r>
                            <m:bar>
                              <m:barPr>
                                <m:ctrlPr>
                                  <a:rPr lang="pt-BR" altLang="pt-BR" sz="2800" b="0" i="1">
                                    <a:solidFill>
                                      <a:srgbClr val="008E18"/>
                                    </a:solidFill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pt-BR" altLang="pt-BR" sz="2800" b="0">
                                    <a:solidFill>
                                      <a:srgbClr val="008E18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bar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pt-BR" altLang="pt-BR" sz="2800" b="0" i="1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altLang="pt-BR" sz="2800" b="0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pt-BR" altLang="pt-BR" sz="2800" b="0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pt-BR" altLang="pt-BR" sz="2800" b="0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  <m:t>𝑠𝑎𝑡</m:t>
                            </m:r>
                          </m:sup>
                        </m:sSubSup>
                        <m:d>
                          <m:dPr>
                            <m:ctrlPr>
                              <a:rPr lang="pt-BR" altLang="pt-BR" sz="2800" b="0" i="1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altLang="pt-BR" sz="2800" b="0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</m:d>
                        <m:r>
                          <a:rPr lang="pt-BR" altLang="pt-BR" sz="2800" b="0">
                            <a:solidFill>
                              <a:srgbClr val="008E18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pt-BR" altLang="pt-BR" sz="2800" b="0" i="1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altLang="pt-BR" sz="2800" b="0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  <m:t>𝑃𝑂𝑌</m:t>
                            </m:r>
                          </m:e>
                          <m:sub>
                            <m:r>
                              <a:rPr lang="pt-BR" altLang="pt-BR" sz="2800" b="0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pt-BR" altLang="pt-BR" sz="2800" b="0" i="1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altLang="pt-BR" sz="2800" b="0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  <m:t>𝑇</m:t>
                            </m:r>
                            <m:r>
                              <a:rPr lang="pt-BR" altLang="pt-BR" sz="2800" b="0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pt-BR" altLang="pt-BR" sz="2800" b="0">
                                <a:solidFill>
                                  <a:srgbClr val="008E18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</m:d>
                      </m:den>
                    </m:f>
                  </m:oMath>
                </a14:m>
                <a:endParaRPr lang="pt-BR" altLang="pt-BR" sz="2800" b="0" dirty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/>
                <a:endParaRPr lang="pt-BR" altLang="pt-BR" sz="2800" b="0" dirty="0" smtClean="0">
                  <a:latin typeface="Arial" charset="0"/>
                </a:endParaRPr>
              </a:p>
              <a:p>
                <a:pPr algn="just" eaLnBrk="1" hangingPunct="1"/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Se a fase vapor não é muito não-ideal,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pt-BR" altLang="pt-BR" sz="2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sup>
                    </m:sSubSup>
                    <m:d>
                      <m:d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bar>
                          <m:barPr>
                            <m:ctrlPr>
                              <a:rPr lang="pt-BR" altLang="pt-BR" sz="2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pt-BR" altLang="pt-BR" sz="2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bar>
                      </m:e>
                    </m:d>
                    <m:r>
                      <a:rPr lang="pt-BR" altLang="pt-BR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sSubSup>
                      <m:sSubSup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sup>
                    </m:sSubSup>
                    <m:d>
                      <m:d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, e assim quando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𝑠𝑎𝑡</m:t>
                        </m:r>
                      </m:sup>
                    </m:sSubSup>
                    <m:r>
                      <a:rPr lang="pt-BR" altLang="pt-BR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pt-BR" altLang="pt-BR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altLang="pt-BR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Φ</m:t>
                    </m:r>
                    <m:r>
                      <a:rPr lang="pt-BR" altLang="pt-BR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≈1</m:t>
                    </m:r>
                  </m:oMath>
                </a14:m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 (recai em </a:t>
                </a:r>
                <a:r>
                  <a:rPr lang="pt-BR" altLang="pt-BR" sz="2800" b="0" dirty="0" err="1" smtClean="0">
                    <a:solidFill>
                      <a:schemeClr val="tx1"/>
                    </a:solidFill>
                    <a:latin typeface="Arial" charset="0"/>
                  </a:rPr>
                  <a:t>Raoult</a:t>
                </a:r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 modificado) mesmo para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sup>
                    </m:sSubSup>
                    <m:r>
                      <a:rPr lang="pt-BR" altLang="pt-BR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≠1</m:t>
                    </m:r>
                  </m:oMath>
                </a14:m>
                <a:r>
                  <a:rPr lang="pt-BR" altLang="pt-BR" sz="2800" b="0" dirty="0" smtClean="0">
                    <a:solidFill>
                      <a:schemeClr val="tx1"/>
                    </a:solidFill>
                    <a:latin typeface="Arial" charset="0"/>
                  </a:rPr>
                  <a:t>. </a:t>
                </a:r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</a:rPr>
                  <a:t>Quando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pt-BR" altLang="pt-BR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𝑠𝑎𝑡</m:t>
                        </m:r>
                      </m:sup>
                    </m:sSubSup>
                  </m:oMath>
                </a14:m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</a:rPr>
                  <a:t> é bem diferente entre as espécies, não usar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altLang="pt-BR" sz="2800" b="0">
                        <a:solidFill>
                          <a:schemeClr val="tx2"/>
                        </a:solidFill>
                        <a:latin typeface="Cambria Math"/>
                      </a:rPr>
                      <m:t>Φ</m:t>
                    </m:r>
                    <m:r>
                      <a:rPr lang="pt-BR" altLang="pt-BR" sz="2800" b="0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≈1</m:t>
                    </m:r>
                  </m:oMath>
                </a14:m>
                <a:r>
                  <a:rPr lang="pt-BR" altLang="pt-BR" sz="2800" b="0" dirty="0" smtClean="0">
                    <a:solidFill>
                      <a:schemeClr val="tx2"/>
                    </a:solidFill>
                    <a:latin typeface="Arial" charset="0"/>
                  </a:rPr>
                  <a:t>.</a:t>
                </a:r>
                <a:endParaRPr lang="pt-BR" altLang="pt-BR" sz="2800" b="0" dirty="0">
                  <a:solidFill>
                    <a:schemeClr val="tx2"/>
                  </a:solidFill>
                  <a:latin typeface="Arial" charset="0"/>
                </a:endParaRPr>
              </a:p>
              <a:p>
                <a:pPr algn="just" eaLnBrk="1" hangingPunct="1"/>
                <a:endParaRPr lang="pt-BR" altLang="pt-BR" sz="2800" b="0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9461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025" y="685800"/>
                <a:ext cx="8763000" cy="6019800"/>
              </a:xfrm>
              <a:prstGeom prst="rect">
                <a:avLst/>
              </a:prstGeom>
              <a:blipFill rotWithShape="1">
                <a:blip r:embed="rId2"/>
                <a:stretch>
                  <a:fillRect l="-2505" t="-1824" r="-2505" b="-11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1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8" name="Rectangl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152400" y="76200"/>
                <a:ext cx="8839200" cy="609600"/>
              </a:xfrm>
            </p:spPr>
            <p:txBody>
              <a:bodyPr lIns="0" tIns="0" rIns="0" bIns="0"/>
              <a:lstStyle/>
              <a:p>
                <a:pPr eaLnBrk="1" hangingPunct="1"/>
                <a:r>
                  <a:rPr lang="pt-BR" altLang="pt-BR" sz="2800" dirty="0" smtClean="0">
                    <a:solidFill>
                      <a:schemeClr val="tx1"/>
                    </a:solidFill>
                    <a:latin typeface="Arial" charset="0"/>
                  </a:rPr>
                  <a:t>Cálculo 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pt-BR" altLang="pt-BR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pt-BR" altLang="pt-BR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sup>
                    </m:sSubSup>
                  </m:oMath>
                </a14:m>
                <a:r>
                  <a:rPr lang="pt-BR" altLang="pt-BR" sz="2800" dirty="0" smtClean="0">
                    <a:solidFill>
                      <a:schemeClr val="tx1"/>
                    </a:solidFill>
                    <a:latin typeface="Arial" charset="0"/>
                  </a:rPr>
                  <a:t> 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pt-BR" altLang="pt-BR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𝑠𝑎𝑡</m:t>
                        </m:r>
                      </m:sup>
                    </m:sSubSup>
                  </m:oMath>
                </a14:m>
                <a:endParaRPr lang="pt-BR" altLang="pt-BR" sz="2800" dirty="0" smtClean="0">
                  <a:solidFill>
                    <a:schemeClr val="tx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945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" y="76200"/>
                <a:ext cx="8839200" cy="609600"/>
              </a:xfrm>
              <a:blipFill rotWithShape="1">
                <a:blip r:embed="rId2"/>
                <a:stretch>
                  <a:fillRect t="-2000" b="-21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Rectangle 11"/>
              <p:cNvSpPr>
                <a:spLocks noChangeArrowheads="1"/>
              </p:cNvSpPr>
              <p:nvPr/>
            </p:nvSpPr>
            <p:spPr bwMode="auto">
              <a:xfrm>
                <a:off x="200025" y="685800"/>
                <a:ext cx="8763000" cy="609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numCol="1" anchor="t" anchorCtr="0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/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Como calcular as correções para a fugacidade do vapor, tanto puro na saturação quanto na mistura? Sem provar, essas propriedades estão relacionadas à energia de </a:t>
                </a:r>
                <a:r>
                  <a:rPr lang="pt-BR" altLang="pt-BR" sz="2800" b="0" dirty="0" err="1" smtClean="0">
                    <a:solidFill>
                      <a:srgbClr val="008E18"/>
                    </a:solidFill>
                    <a:latin typeface="Arial" charset="0"/>
                  </a:rPr>
                  <a:t>Gibbs</a:t>
                </a:r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 residual. Para substância pura, vale:</a:t>
                </a:r>
              </a:p>
              <a:p>
                <a:pPr algn="just" eaLnBrk="1" hangingPunct="1"/>
                <a:endParaRPr lang="pt-BR" altLang="pt-BR" sz="800" b="0" dirty="0" smtClean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BR" altLang="pt-BR" sz="2800" b="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pt-BR" altLang="pt-BR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t-BR" altLang="pt-BR" sz="2800" b="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</m:num>
                            <m:den>
                              <m: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den>
                          </m:f>
                        </m:e>
                      </m:d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sup>
                          </m:sSubSup>
                        </m:num>
                        <m:den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𝑅𝑇</m:t>
                          </m:r>
                        </m:den>
                      </m:f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sup>
                        <m:e>
                          <m:f>
                            <m:f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𝑍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den>
                          </m:f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𝑑𝑃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pt-BR" altLang="pt-BR" sz="2800" b="0" dirty="0" smtClean="0">
                  <a:solidFill>
                    <a:srgbClr val="FF0000"/>
                  </a:solidFill>
                  <a:latin typeface="Arial" charset="0"/>
                </a:endParaRPr>
              </a:p>
              <a:p>
                <a:pPr algn="just" eaLnBrk="1" hangingPunct="1"/>
                <a:endParaRPr lang="pt-BR" altLang="pt-BR" sz="1600" b="0" dirty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/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Aplicado à expansão do virial em pressão truncado no segundo, com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pt-BR" altLang="pt-BR" sz="2800" b="0" i="1">
                            <a:solidFill>
                              <a:srgbClr val="008E18"/>
                            </a:solidFill>
                            <a:latin typeface="Cambria Math"/>
                          </a:rPr>
                          <m:t>𝑖𝑖</m:t>
                        </m:r>
                      </m:sub>
                      <m:sup/>
                    </m:sSubSup>
                  </m:oMath>
                </a14:m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 calculado por </a:t>
                </a:r>
                <a:r>
                  <a:rPr lang="pt-BR" altLang="pt-BR" sz="2800" b="0" dirty="0" err="1" smtClean="0">
                    <a:solidFill>
                      <a:srgbClr val="008E18"/>
                    </a:solidFill>
                    <a:latin typeface="Arial" charset="0"/>
                  </a:rPr>
                  <a:t>Pitzer</a:t>
                </a:r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, tem-se:</a:t>
                </a:r>
              </a:p>
              <a:p>
                <a:pPr algn="just" eaLnBrk="1" hangingPunct="1"/>
                <a:endParaRPr lang="pt-BR" altLang="pt-BR" sz="1600" b="0" dirty="0" smtClean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𝑖𝑖</m:t>
                              </m:r>
                            </m:sub>
                            <m:sup/>
                          </m:sSubSup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𝑅𝑇</m:t>
                          </m:r>
                        </m:den>
                      </m:f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f>
                        <m:f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𝑖𝑖</m:t>
                              </m:r>
                            </m:sub>
                            <m:sup/>
                          </m:sSubSup>
                          <m:sSub>
                            <m:sSubPr>
                              <m:ctrlP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𝑖𝑖</m:t>
                          </m:r>
                        </m:sub>
                        <m:sup/>
                      </m:sSubSup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1,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𝑖𝑖</m:t>
                          </m:r>
                        </m:sub>
                        <m:sup/>
                      </m:sSubSup>
                    </m:oMath>
                  </m:oMathPara>
                </a14:m>
                <a:endParaRPr lang="pt-BR" altLang="pt-BR" sz="2800" b="0" dirty="0" smtClean="0">
                  <a:solidFill>
                    <a:srgbClr val="FF0000"/>
                  </a:solidFill>
                  <a:latin typeface="Arial" charset="0"/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0,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𝑖𝑖</m:t>
                          </m:r>
                        </m:sub>
                        <m:sup/>
                      </m:sSubSup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0,083−</m:t>
                      </m:r>
                      <m:f>
                        <m:f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0,</m:t>
                          </m:r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42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sSubSup>
                            <m:sSubSup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1,6</m:t>
                              </m:r>
                            </m:sup>
                          </m:sSubSup>
                        </m:den>
                      </m:f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sSubSup>
                        <m:sSubSup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𝑖𝑖</m:t>
                          </m:r>
                        </m:sub>
                        <m:sup/>
                      </m:sSubSup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0,139−</m:t>
                      </m:r>
                      <m:f>
                        <m:f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0,172</m:t>
                          </m:r>
                        </m:num>
                        <m:den>
                          <m:sSubSup>
                            <m:sSubSup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4,2</m:t>
                              </m:r>
                            </m:sup>
                          </m:sSubSup>
                        </m:den>
                      </m:f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sSubSup>
                        <m:sSubSup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</m:sSubSup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altLang="pt-BR" sz="2800" b="0" dirty="0" smtClean="0">
                  <a:solidFill>
                    <a:srgbClr val="008E18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9461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025" y="685800"/>
                <a:ext cx="8763000" cy="6096000"/>
              </a:xfrm>
              <a:prstGeom prst="rect">
                <a:avLst/>
              </a:prstGeom>
              <a:blipFill rotWithShape="1">
                <a:blip r:embed="rId3"/>
                <a:stretch>
                  <a:fillRect l="-2505" t="-1800" r="-25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06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8" name="Rectangl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152400" y="76200"/>
                <a:ext cx="8839200" cy="609600"/>
              </a:xfrm>
            </p:spPr>
            <p:txBody>
              <a:bodyPr lIns="0" tIns="0" rIns="0" bIns="0"/>
              <a:lstStyle/>
              <a:p>
                <a:pPr eaLnBrk="1" hangingPunct="1"/>
                <a:r>
                  <a:rPr lang="pt-BR" altLang="pt-BR" sz="2800" dirty="0" smtClean="0">
                    <a:solidFill>
                      <a:schemeClr val="tx1"/>
                    </a:solidFill>
                    <a:latin typeface="Arial" charset="0"/>
                  </a:rPr>
                  <a:t>Cálculo 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pt-BR" altLang="pt-BR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pt-BR" altLang="pt-BR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sup>
                    </m:sSubSup>
                  </m:oMath>
                </a14:m>
                <a:r>
                  <a:rPr lang="pt-BR" altLang="pt-BR" sz="2800" dirty="0" smtClean="0">
                    <a:solidFill>
                      <a:schemeClr val="tx1"/>
                    </a:solidFill>
                    <a:latin typeface="Arial" charset="0"/>
                  </a:rPr>
                  <a:t> 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pt-BR" altLang="pt-BR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𝑠𝑎𝑡</m:t>
                        </m:r>
                      </m:sup>
                    </m:sSubSup>
                  </m:oMath>
                </a14:m>
                <a:endParaRPr lang="pt-BR" altLang="pt-BR" sz="2800" dirty="0" smtClean="0">
                  <a:solidFill>
                    <a:schemeClr val="tx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945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" y="76200"/>
                <a:ext cx="8839200" cy="609600"/>
              </a:xfrm>
              <a:blipFill rotWithShape="1">
                <a:blip r:embed="rId2"/>
                <a:stretch>
                  <a:fillRect t="-2000" b="-21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Rectangle 11"/>
              <p:cNvSpPr>
                <a:spLocks noChangeArrowheads="1"/>
              </p:cNvSpPr>
              <p:nvPr/>
            </p:nvSpPr>
            <p:spPr bwMode="auto">
              <a:xfrm>
                <a:off x="200025" y="685800"/>
                <a:ext cx="8763000" cy="609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numCol="1" anchor="t" anchorCtr="0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/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Para misturas é possível provar que:</a:t>
                </a:r>
              </a:p>
              <a:p>
                <a:pPr algn="just" eaLnBrk="1" hangingPunct="1"/>
                <a:endParaRPr lang="pt-BR" altLang="pt-BR" sz="1400" b="0" dirty="0" smtClean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pt-BR" altLang="pt-BR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altLang="pt-BR" sz="2800" b="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BR" altLang="pt-BR" sz="2800" b="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pt-BR" altLang="pt-BR" sz="2800" b="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altLang="pt-BR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altLang="pt-BR" sz="2800" b="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pt-BR" altLang="pt-BR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altLang="pt-BR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den>
                          </m:f>
                        </m:e>
                      </m:d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altLang="pt-BR" sz="2800" b="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altLang="pt-BR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pt-BR" altLang="pt-BR" sz="2800" b="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pt-BR" altLang="pt-BR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altLang="pt-BR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altLang="pt-BR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pt-BR" altLang="pt-BR" sz="2800" b="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altLang="pt-BR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pt-BR" altLang="pt-BR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pt-BR" altLang="pt-BR" sz="2800" b="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altLang="pt-BR" sz="2800" b="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𝐺</m:t>
                                      </m:r>
                                    </m:e>
                                    <m:sub/>
                                    <m:sup>
                                      <m:r>
                                        <a:rPr lang="pt-BR" altLang="pt-BR" sz="2800" b="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pt-BR" altLang="pt-BR" sz="2800" b="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𝑅𝑇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pt-BR" altLang="pt-BR" sz="2800" b="0" dirty="0" smtClean="0">
                  <a:solidFill>
                    <a:srgbClr val="FF0000"/>
                  </a:solidFill>
                  <a:latin typeface="Arial" charset="0"/>
                </a:endParaRPr>
              </a:p>
              <a:p>
                <a:pPr algn="just" eaLnBrk="1" hangingPunct="1"/>
                <a:endParaRPr lang="pt-BR" altLang="pt-BR" sz="1400" b="0" dirty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/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Para utilização dessa expressão, é preciso conhecer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2800" b="0" i="1" smtClean="0">
                            <a:solidFill>
                              <a:srgbClr val="008E1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altLang="pt-BR" sz="2800" b="0" i="1" smtClean="0">
                            <a:solidFill>
                              <a:srgbClr val="008E18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pt-BR" altLang="pt-BR" sz="2800" b="0" i="1" smtClean="0">
                            <a:solidFill>
                              <a:srgbClr val="008E18"/>
                            </a:solidFill>
                            <a:latin typeface="Cambria Math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da mistura. A expansão do virial pode ser formalmente aplicada a misturas usando</a:t>
                </a:r>
              </a:p>
              <a:p>
                <a:pPr algn="just" eaLnBrk="1" hangingPunct="1"/>
                <a:endParaRPr lang="pt-BR" altLang="pt-BR" sz="1600" b="0" dirty="0" smtClean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𝐵</m:t>
                      </m:r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pt-BR" altLang="pt-BR" sz="2800" b="0" i="1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800" b="0" i="1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altLang="pt-BR" sz="2800" b="0" i="1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altLang="pt-BR" sz="2800" b="0" i="1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800" b="0" i="1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altLang="pt-BR" sz="2800" b="0" i="1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altLang="pt-BR" sz="2800" b="0" i="1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800" b="0" i="1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BR" altLang="pt-BR" sz="2800" b="0" i="1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;</m:t>
                      </m:r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𝐶</m:t>
                      </m:r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1"/>
                                    </m:rPr>
                                    <a:rPr lang="pt-BR" altLang="pt-BR" sz="2800" b="0" i="1" smtClean="0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𝑖𝑗𝑘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;</m:t>
                      </m:r>
                      <m:r>
                        <m:rPr>
                          <m:sty m:val="p"/>
                        </m:rPr>
                        <a:rPr lang="pt-BR" altLang="pt-BR" sz="2800" b="0" i="0" smtClean="0">
                          <a:solidFill>
                            <a:srgbClr val="008E18"/>
                          </a:solidFill>
                          <a:latin typeface="Cambria Math"/>
                        </a:rPr>
                        <m:t>etc</m:t>
                      </m:r>
                      <m:r>
                        <a:rPr lang="pt-BR" altLang="pt-BR" sz="2800" b="0" i="0" smtClean="0">
                          <a:solidFill>
                            <a:srgbClr val="008E18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pt-BR" altLang="pt-BR" sz="2800" b="0" dirty="0" smtClean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/>
                <a:endParaRPr lang="pt-BR" altLang="pt-BR" sz="1600" b="0" dirty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/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Aplicando à expansão do virial truncada no 2º termo:</a:t>
                </a:r>
                <a:endParaRPr lang="pt-BR" altLang="pt-BR" sz="2800" b="0" dirty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𝑅𝑇</m:t>
                          </m:r>
                        </m:den>
                      </m:f>
                      <m:d>
                        <m:dPr>
                          <m:ctrlP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2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BR" altLang="pt-BR" sz="2800" b="0" dirty="0" smtClean="0">
                  <a:solidFill>
                    <a:srgbClr val="008E18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9461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025" y="685800"/>
                <a:ext cx="8763000" cy="6096000"/>
              </a:xfrm>
              <a:prstGeom prst="rect">
                <a:avLst/>
              </a:prstGeom>
              <a:blipFill rotWithShape="1">
                <a:blip r:embed="rId3"/>
                <a:stretch>
                  <a:fillRect l="-2505" t="-1800" r="-25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30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8" name="Rectangl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152400" y="76200"/>
                <a:ext cx="8839200" cy="609600"/>
              </a:xfrm>
            </p:spPr>
            <p:txBody>
              <a:bodyPr lIns="0" tIns="0" rIns="0" bIns="0"/>
              <a:lstStyle/>
              <a:p>
                <a:pPr eaLnBrk="1" hangingPunct="1"/>
                <a:r>
                  <a:rPr lang="pt-BR" altLang="pt-BR" sz="2800" dirty="0" smtClean="0">
                    <a:solidFill>
                      <a:schemeClr val="tx1"/>
                    </a:solidFill>
                    <a:latin typeface="Arial" charset="0"/>
                  </a:rPr>
                  <a:t>Cálculo 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pt-BR" altLang="pt-BR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pt-BR" altLang="pt-BR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sup>
                    </m:sSubSup>
                  </m:oMath>
                </a14:m>
                <a:r>
                  <a:rPr lang="pt-BR" altLang="pt-BR" sz="2800" dirty="0" smtClean="0">
                    <a:solidFill>
                      <a:schemeClr val="tx1"/>
                    </a:solidFill>
                    <a:latin typeface="Arial" charset="0"/>
                  </a:rPr>
                  <a:t> 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pt-BR" altLang="pt-BR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𝑠𝑎𝑡</m:t>
                        </m:r>
                      </m:sup>
                    </m:sSubSup>
                  </m:oMath>
                </a14:m>
                <a:endParaRPr lang="pt-BR" altLang="pt-BR" sz="2800" dirty="0" smtClean="0">
                  <a:solidFill>
                    <a:schemeClr val="tx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945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" y="76200"/>
                <a:ext cx="8839200" cy="609600"/>
              </a:xfrm>
              <a:blipFill rotWithShape="1">
                <a:blip r:embed="rId2"/>
                <a:stretch>
                  <a:fillRect t="-2000" b="-21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Rectangle 11"/>
              <p:cNvSpPr>
                <a:spLocks noChangeArrowheads="1"/>
              </p:cNvSpPr>
              <p:nvPr/>
            </p:nvSpPr>
            <p:spPr bwMode="auto">
              <a:xfrm>
                <a:off x="76200" y="636896"/>
                <a:ext cx="8943975" cy="6172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numCol="1" anchor="t" anchorCtr="0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/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Também é possível escrever, como no livro texto:</a:t>
                </a: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𝑅𝑇</m:t>
                          </m:r>
                        </m:den>
                      </m:f>
                      <m:d>
                        <m:d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𝑘𝑘</m:t>
                              </m:r>
                            </m:sub>
                          </m:sSub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pt-BR" altLang="pt-BR" sz="2800" b="0" i="1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altLang="pt-BR" sz="2800" b="0" i="1" smtClean="0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pt-BR" altLang="pt-BR" sz="2800" b="0" i="1">
                                              <a:solidFill>
                                                <a:srgbClr val="008E18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altLang="pt-BR" sz="2800" b="0" i="1" smtClean="0">
                                              <a:solidFill>
                                                <a:srgbClr val="008E18"/>
                                              </a:solidFill>
                                              <a:latin typeface="Cambria Math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pt-BR" altLang="pt-BR" sz="2800" b="0" i="1">
                                              <a:solidFill>
                                                <a:srgbClr val="008E18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pt-BR" altLang="pt-BR" sz="2800" b="0" i="1" smtClean="0">
                                              <a:solidFill>
                                                <a:srgbClr val="008E18"/>
                                              </a:solidFill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pt-BR" altLang="pt-BR" sz="2800" b="0" i="1" smtClean="0">
                                          <a:solidFill>
                                            <a:srgbClr val="008E18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pt-BR" altLang="pt-BR" sz="2800" b="0" i="1">
                                              <a:solidFill>
                                                <a:srgbClr val="008E18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altLang="pt-BR" sz="2800" b="0" i="1">
                                              <a:solidFill>
                                                <a:srgbClr val="008E18"/>
                                              </a:solidFill>
                                              <a:latin typeface="Cambria Math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pt-BR" altLang="pt-BR" sz="2800" b="0" i="1">
                                              <a:solidFill>
                                                <a:srgbClr val="008E18"/>
                                              </a:solidFill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pt-BR" altLang="pt-BR" sz="2800" b="0" dirty="0" smtClean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𝑖𝑘</m:t>
                          </m:r>
                        </m:sub>
                      </m:sSub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=2 </m:t>
                      </m:r>
                      <m:sSub>
                        <m:sSub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𝑖𝑘</m:t>
                          </m:r>
                        </m:sub>
                      </m:sSub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; </m:t>
                      </m:r>
                      <m:sSub>
                        <m:sSub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=2 </m:t>
                      </m:r>
                      <m:sSub>
                        <m:sSub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𝑖𝑖</m:t>
                          </m:r>
                        </m:sub>
                      </m:sSub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𝑗𝑗</m:t>
                          </m:r>
                        </m:sub>
                      </m:sSub>
                    </m:oMath>
                  </m:oMathPara>
                </a14:m>
                <a:endParaRPr lang="pt-BR" altLang="pt-BR" sz="2800" b="0" dirty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/>
                <a:endParaRPr lang="pt-BR" altLang="pt-BR" sz="1200" b="0" dirty="0">
                  <a:solidFill>
                    <a:srgbClr val="008E18"/>
                  </a:solidFill>
                  <a:latin typeface="Arial" charset="0"/>
                </a:endParaRPr>
              </a:p>
              <a:p>
                <a:pPr algn="just" eaLnBrk="1" hangingPunct="1"/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Para uma mistura binária </a:t>
                </a:r>
                <a:r>
                  <a:rPr lang="pt-BR" altLang="pt-BR" sz="2800" b="0" dirty="0">
                    <a:solidFill>
                      <a:srgbClr val="008E18"/>
                    </a:solidFill>
                    <a:latin typeface="Arial" charset="0"/>
                  </a:rPr>
                  <a:t>essas expressões </a:t>
                </a:r>
                <a:r>
                  <a:rPr lang="pt-BR" altLang="pt-BR" sz="2800" b="0" dirty="0" smtClean="0">
                    <a:solidFill>
                      <a:srgbClr val="008E18"/>
                    </a:solidFill>
                    <a:latin typeface="Arial" charset="0"/>
                  </a:rPr>
                  <a:t>ficam:</a:t>
                </a:r>
                <a:endParaRPr lang="pt-BR" altLang="pt-BR" sz="2800" b="0" dirty="0">
                  <a:solidFill>
                    <a:srgbClr val="008E18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9461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636896"/>
                <a:ext cx="8943975" cy="6172200"/>
              </a:xfrm>
              <a:prstGeom prst="rect">
                <a:avLst/>
              </a:prstGeom>
              <a:blipFill rotWithShape="1">
                <a:blip r:embed="rId3"/>
                <a:stretch>
                  <a:fillRect l="-2454" t="-16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/>
              <p:cNvSpPr/>
              <p:nvPr/>
            </p:nvSpPr>
            <p:spPr>
              <a:xfrm>
                <a:off x="76200" y="3200400"/>
                <a:ext cx="8839200" cy="3634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𝑅𝑇</m:t>
                          </m:r>
                        </m:den>
                      </m:f>
                      <m:d>
                        <m:d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  <m:r>
                            <a:rPr lang="pt-BR" altLang="pt-BR" sz="2800" b="0" i="1" smtClean="0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lang="pt-BR" altLang="pt-BR" sz="2800" b="0" i="1" smtClean="0">
                          <a:solidFill>
                            <a:srgbClr val="008E18"/>
                          </a:solidFill>
                          <a:latin typeface="Cambria Math"/>
                        </a:rPr>
                        <m:t>,</m:t>
                      </m:r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altLang="pt-BR" sz="2800" b="0" i="1">
                                      <a:solidFill>
                                        <a:srgbClr val="008E18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𝑅𝑇</m:t>
                          </m:r>
                        </m:den>
                      </m:f>
                      <m:d>
                        <m:d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22</m:t>
                              </m:r>
                            </m:sub>
                          </m:sSub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altLang="pt-BR" sz="2800" b="0" i="1" smtClean="0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008E18"/>
                                  </a:solidFill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800" dirty="0" smtClean="0"/>
              </a:p>
              <a:p>
                <a:endParaRPr lang="pt-BR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pt-BR" altLang="pt-BR" sz="2800" b="1" i="0" smtClean="0">
                          <a:solidFill>
                            <a:srgbClr val="008E18"/>
                          </a:solidFill>
                          <a:latin typeface="Cambria Math"/>
                        </a:rPr>
                        <m:t>=</m:t>
                      </m:r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11</m:t>
                          </m:r>
                        </m:sub>
                      </m:sSub>
                      <m:r>
                        <a:rPr lang="pt-BR" altLang="pt-BR" sz="2800" b="0" i="1">
                          <a:solidFill>
                            <a:srgbClr val="008E18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008E18"/>
                              </a:solidFill>
                              <a:latin typeface="Cambria Math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pt-BR" sz="2800" dirty="0" smtClean="0"/>
              </a:p>
              <a:p>
                <a:endParaRPr lang="pt-BR" sz="2800" dirty="0" smtClean="0"/>
              </a:p>
              <a:p>
                <a:r>
                  <a:rPr lang="pt-BR" sz="2800" b="0" dirty="0">
                    <a:latin typeface="Arial" charset="0"/>
                    <a:ea typeface="+mj-ea"/>
                    <a:cs typeface="+mj-cs"/>
                  </a:rPr>
                  <a:t>Para </a:t>
                </a:r>
                <a:r>
                  <a:rPr lang="pt-BR" sz="2800" b="0" dirty="0" smtClean="0">
                    <a:latin typeface="Arial" charset="0"/>
                    <a:ea typeface="+mj-ea"/>
                    <a:cs typeface="+mj-cs"/>
                  </a:rPr>
                  <a:t>substância pura é possível usar as tabelas de estados correspondentes e fazer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(0)</m:t>
                              </m:r>
                            </m:sup>
                          </m:sSubSup>
                        </m:e>
                      </m:d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t-BR" altLang="pt-BR" sz="2800" b="0" i="1">
                          <a:solidFill>
                            <a:srgbClr val="FF0000"/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pt-BR" alt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∴</m:t>
                      </m:r>
                      <m:sSubSup>
                        <m:sSubSup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</m:sSubSup>
                      <m:r>
                        <a:rPr lang="pt-BR" alt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pt-BR" altLang="pt-B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(0)</m:t>
                          </m:r>
                        </m:sup>
                      </m:sSubSup>
                      <m:sSup>
                        <m:sSupPr>
                          <m:ctrlPr>
                            <a:rPr lang="pt-BR" alt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altLang="pt-BR" sz="2800" b="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pt-BR" altLang="pt-BR" sz="2800" b="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pt-BR" altLang="pt-BR" sz="2800" b="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pt-BR" altLang="pt-BR" sz="2800" b="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altLang="pt-BR" sz="2800" b="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altLang="pt-BR" sz="2800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pt-BR" sz="2800" b="0" dirty="0">
                  <a:latin typeface="Arial" charset="0"/>
                  <a:ea typeface="+mj-ea"/>
                  <a:cs typeface="+mj-cs"/>
                </a:endParaRPr>
              </a:p>
            </p:txBody>
          </p:sp>
        </mc:Choice>
        <mc:Fallback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200400"/>
                <a:ext cx="8839200" cy="3634008"/>
              </a:xfrm>
              <a:prstGeom prst="rect">
                <a:avLst/>
              </a:prstGeom>
              <a:blipFill rotWithShape="1">
                <a:blip r:embed="rId4"/>
                <a:stretch>
                  <a:fillRect l="-14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2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FF"/>
      </a:dk1>
      <a:lt1>
        <a:srgbClr val="FFFFFF"/>
      </a:lt1>
      <a:dk2>
        <a:srgbClr val="FF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8082</TotalTime>
  <Words>4417</Words>
  <Application>Microsoft Office PowerPoint</Application>
  <PresentationFormat>Apresentação na tela (4:3)</PresentationFormat>
  <Paragraphs>179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Estrutura padrão</vt:lpstr>
      <vt:lpstr>EQUILÍBRIO DE FASES - MELHORAMENTOS</vt:lpstr>
      <vt:lpstr>ELV – Utilizando a fugacidade como função auxiliar</vt:lpstr>
      <vt:lpstr>ELV – continuação das modificações</vt:lpstr>
      <vt:lpstr>ELV – continuação das modificações</vt:lpstr>
      <vt:lpstr>ELV – continuação das modificações</vt:lpstr>
      <vt:lpstr>ELV – continuação das modificações</vt:lpstr>
      <vt:lpstr>Cálculo de ϕ ̂_i^V e ϕ_i^sat</vt:lpstr>
      <vt:lpstr>Cálculo de ϕ ̂_i^V e ϕ_i^sat</vt:lpstr>
      <vt:lpstr>Cálculo de ϕ ̂_i^V e ϕ_i^sat</vt:lpstr>
      <vt:lpstr>Cálculo de ϕ ̂_i^V e ϕ_i^sat</vt:lpstr>
      <vt:lpstr>Cálculo de ϕ ̂_i^V e ϕ_i^sat</vt:lpstr>
      <vt:lpstr>O que muda nos cálculos de Bolha e Orvalho?</vt:lpstr>
      <vt:lpstr>Generalizando o problema e usando o fator K</vt:lpstr>
      <vt:lpstr>Apresentação do PowerPoint</vt:lpstr>
      <vt:lpstr>Apresentação do PowerPoint</vt:lpstr>
      <vt:lpstr>Apresentação do PowerPoint</vt:lpstr>
      <vt:lpstr>ELV – Utilizando equações de estado</vt:lpstr>
      <vt:lpstr>ELV – Utilizando equações de estado</vt:lpstr>
      <vt:lpstr>Podemos calcular de ELV de substâncias puras com equações de estado, sendo especificada a temperatura, sendo: f_i^V=ϕ_i^V P=f_i^L=ϕ_i^L P∴ϕ_i^V=ϕ_i^L Assim, podemos definir fobj=ln(ϕ_i^V )-ln(ϕ_i^L )</vt:lpstr>
      <vt:lpstr>ELV – Utilizando equações de estado: misturas</vt:lpstr>
      <vt:lpstr>ELV – Utilizando equações de estado: misturas</vt:lpstr>
      <vt:lpstr>ELV – Utilizando equações de estado: misturas</vt:lpstr>
    </vt:vector>
  </TitlesOfParts>
  <Company>IQ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Propriedades Residuais, de Mistura e de Excesso</dc:title>
  <dc:creator>Márcio L. L. Paredes</dc:creator>
  <cp:lastModifiedBy>Márcio Paredes</cp:lastModifiedBy>
  <cp:revision>524</cp:revision>
  <dcterms:created xsi:type="dcterms:W3CDTF">2004-07-06T15:14:26Z</dcterms:created>
  <dcterms:modified xsi:type="dcterms:W3CDTF">2019-11-18T22:47:36Z</dcterms:modified>
</cp:coreProperties>
</file>